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56"/>
  </p:notesMasterIdLst>
  <p:sldIdLst>
    <p:sldId id="257" r:id="rId2"/>
    <p:sldId id="308" r:id="rId3"/>
    <p:sldId id="292" r:id="rId4"/>
    <p:sldId id="265" r:id="rId5"/>
    <p:sldId id="259" r:id="rId6"/>
    <p:sldId id="318" r:id="rId7"/>
    <p:sldId id="319" r:id="rId8"/>
    <p:sldId id="317" r:id="rId9"/>
    <p:sldId id="316" r:id="rId10"/>
    <p:sldId id="315" r:id="rId11"/>
    <p:sldId id="314" r:id="rId12"/>
    <p:sldId id="313" r:id="rId13"/>
    <p:sldId id="312" r:id="rId14"/>
    <p:sldId id="311" r:id="rId15"/>
    <p:sldId id="310" r:id="rId16"/>
    <p:sldId id="320" r:id="rId17"/>
    <p:sldId id="262" r:id="rId18"/>
    <p:sldId id="322" r:id="rId19"/>
    <p:sldId id="324" r:id="rId20"/>
    <p:sldId id="323" r:id="rId21"/>
    <p:sldId id="270" r:id="rId22"/>
    <p:sldId id="325" r:id="rId23"/>
    <p:sldId id="271" r:id="rId24"/>
    <p:sldId id="273" r:id="rId25"/>
    <p:sldId id="331" r:id="rId26"/>
    <p:sldId id="332" r:id="rId27"/>
    <p:sldId id="333" r:id="rId28"/>
    <p:sldId id="340" r:id="rId29"/>
    <p:sldId id="339" r:id="rId30"/>
    <p:sldId id="338" r:id="rId31"/>
    <p:sldId id="337" r:id="rId32"/>
    <p:sldId id="336" r:id="rId33"/>
    <p:sldId id="341" r:id="rId34"/>
    <p:sldId id="335" r:id="rId35"/>
    <p:sldId id="278" r:id="rId36"/>
    <p:sldId id="327" r:id="rId37"/>
    <p:sldId id="328" r:id="rId38"/>
    <p:sldId id="329" r:id="rId39"/>
    <p:sldId id="279" r:id="rId40"/>
    <p:sldId id="283" r:id="rId41"/>
    <p:sldId id="285" r:id="rId42"/>
    <p:sldId id="297" r:id="rId43"/>
    <p:sldId id="291" r:id="rId44"/>
    <p:sldId id="293" r:id="rId45"/>
    <p:sldId id="295" r:id="rId46"/>
    <p:sldId id="330" r:id="rId47"/>
    <p:sldId id="281" r:id="rId48"/>
    <p:sldId id="280" r:id="rId49"/>
    <p:sldId id="282" r:id="rId50"/>
    <p:sldId id="287" r:id="rId51"/>
    <p:sldId id="288" r:id="rId52"/>
    <p:sldId id="296" r:id="rId53"/>
    <p:sldId id="290" r:id="rId54"/>
    <p:sldId id="264"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AE80"/>
    <a:srgbClr val="CC0066"/>
    <a:srgbClr val="3D89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5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CE6DF-602B-4FE3-BC80-AF1429444334}" type="datetimeFigureOut">
              <a:rPr lang="en-US" smtClean="0"/>
              <a:pPr/>
              <a:t>12/19/2012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BEF287-7906-4F54-AD3C-EA700FC82911}" type="slidenum">
              <a:rPr lang="en-US" smtClean="0"/>
              <a:pPr/>
              <a:t>‹#›</a:t>
            </a:fld>
            <a:endParaRPr lang="en-US"/>
          </a:p>
        </p:txBody>
      </p:sp>
    </p:spTree>
    <p:extLst>
      <p:ext uri="{BB962C8B-B14F-4D97-AF65-F5344CB8AC3E}">
        <p14:creationId xmlns:p14="http://schemas.microsoft.com/office/powerpoint/2010/main" val="411071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54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BEF287-7906-4F54-AD3C-EA700FC8291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20798C9-DA68-4411-B466-1E7921797256}" type="datetimeFigureOut">
              <a:rPr lang="en-US" smtClean="0"/>
              <a:pPr/>
              <a:t>12/19/2012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1A5E60-6510-4B97-AA38-20BBC1BA5E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0798C9-DA68-4411-B466-1E7921797256}" type="datetimeFigureOut">
              <a:rPr lang="en-US" smtClean="0"/>
              <a:pPr/>
              <a:t>12/19/2012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0798C9-DA68-4411-B466-1E7921797256}" type="datetimeFigureOut">
              <a:rPr lang="en-US" smtClean="0"/>
              <a:pPr/>
              <a:t>12/19/2012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0798C9-DA68-4411-B466-1E7921797256}" type="datetimeFigureOut">
              <a:rPr lang="en-US" smtClean="0"/>
              <a:pPr/>
              <a:t>12/19/2012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1A5E60-6510-4B97-AA38-20BBC1BA5E7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0798C9-DA68-4411-B466-1E7921797256}" type="datetimeFigureOut">
              <a:rPr lang="en-US" smtClean="0"/>
              <a:pPr/>
              <a:t>12/19/2012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1A5E60-6510-4B97-AA38-20BBC1BA5E7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20798C9-DA68-4411-B466-1E7921797256}" type="datetimeFigureOut">
              <a:rPr lang="en-US" smtClean="0"/>
              <a:pPr/>
              <a:t>12/19/2012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1A5E60-6510-4B97-AA38-20BBC1BA5E7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20798C9-DA68-4411-B466-1E7921797256}" type="datetimeFigureOut">
              <a:rPr lang="en-US" smtClean="0"/>
              <a:pPr/>
              <a:t>12/19/2012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20798C9-DA68-4411-B466-1E7921797256}" type="datetimeFigureOut">
              <a:rPr lang="en-US" smtClean="0"/>
              <a:pPr/>
              <a:t>12/19/2012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1A5E60-6510-4B97-AA38-20BBC1BA5E7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0798C9-DA68-4411-B466-1E7921797256}" type="datetimeFigureOut">
              <a:rPr lang="en-US" smtClean="0"/>
              <a:pPr/>
              <a:t>12/19/2012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20798C9-DA68-4411-B466-1E7921797256}" type="datetimeFigureOut">
              <a:rPr lang="en-US" smtClean="0"/>
              <a:pPr/>
              <a:t>12/19/2012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1A5E60-6510-4B97-AA38-20BBC1BA5E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0798C9-DA68-4411-B466-1E7921797256}" type="datetimeFigureOut">
              <a:rPr lang="en-US" smtClean="0"/>
              <a:pPr/>
              <a:t>12/19/2012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1A5E60-6510-4B97-AA38-20BBC1BA5E7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0798C9-DA68-4411-B466-1E7921797256}" type="datetimeFigureOut">
              <a:rPr lang="en-US" smtClean="0"/>
              <a:pPr/>
              <a:t>12/19/2012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1A5E60-6510-4B97-AA38-20BBC1BA5E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6.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229600" cy="4191000"/>
          </a:xfrm>
        </p:spPr>
        <p:txBody>
          <a:bodyPr>
            <a:normAutofit lnSpcReduction="10000"/>
          </a:bodyPr>
          <a:lstStyle/>
          <a:p>
            <a:pPr marL="0" indent="0" algn="ctr">
              <a:spcBef>
                <a:spcPts val="0"/>
              </a:spcBef>
              <a:buNone/>
            </a:pPr>
            <a:endParaRPr lang="en-US" sz="2000" dirty="0" smtClean="0">
              <a:effectLst>
                <a:outerShdw blurRad="38100" dist="38100" dir="2700000" algn="tl">
                  <a:srgbClr val="000000">
                    <a:alpha val="43137"/>
                  </a:srgbClr>
                </a:outerShdw>
              </a:effectLst>
            </a:endParaRPr>
          </a:p>
          <a:p>
            <a:pPr marL="0" indent="0" algn="ctr">
              <a:spcBef>
                <a:spcPts val="0"/>
              </a:spcBef>
              <a:buNone/>
            </a:pPr>
            <a:r>
              <a:rPr lang="en-US" sz="2000" dirty="0" smtClean="0">
                <a:effectLst>
                  <a:outerShdw blurRad="38100" dist="38100" dir="2700000" algn="tl">
                    <a:srgbClr val="000000">
                      <a:alpha val="43137"/>
                    </a:srgbClr>
                  </a:outerShdw>
                </a:effectLst>
              </a:rPr>
              <a:t>Neza Vodopivec  </a:t>
            </a:r>
          </a:p>
          <a:p>
            <a:pPr marL="0" indent="0" algn="ctr">
              <a:spcBef>
                <a:spcPts val="0"/>
              </a:spcBef>
              <a:buNone/>
            </a:pPr>
            <a:r>
              <a:rPr lang="en-US" sz="2000" dirty="0" smtClean="0">
                <a:effectLst>
                  <a:outerShdw blurRad="38100" dist="38100" dir="2700000" algn="tl">
                    <a:srgbClr val="000000">
                      <a:alpha val="43137"/>
                    </a:srgbClr>
                  </a:outerShdw>
                </a:effectLst>
              </a:rPr>
              <a:t>Applied Math and Scientific Computation Program</a:t>
            </a:r>
          </a:p>
          <a:p>
            <a:pPr marL="0" indent="0" algn="ctr">
              <a:spcBef>
                <a:spcPts val="0"/>
              </a:spcBef>
              <a:spcAft>
                <a:spcPts val="2000"/>
              </a:spcAft>
              <a:buNone/>
            </a:pPr>
            <a:r>
              <a:rPr lang="en-US" sz="2000" dirty="0" smtClean="0">
                <a:effectLst>
                  <a:outerShdw blurRad="38100" dist="38100" dir="2700000" algn="tl">
                    <a:srgbClr val="000000">
                      <a:alpha val="43137"/>
                    </a:srgbClr>
                  </a:outerShdw>
                </a:effectLst>
              </a:rPr>
              <a:t>nvodopiv@math.umd.edu</a:t>
            </a:r>
          </a:p>
          <a:p>
            <a:pPr marL="0" indent="0" algn="ctr">
              <a:spcBef>
                <a:spcPts val="0"/>
              </a:spcBef>
              <a:spcAft>
                <a:spcPts val="2000"/>
              </a:spcAft>
              <a:buNone/>
            </a:pPr>
            <a:r>
              <a:rPr lang="en-US" sz="2000" dirty="0" smtClean="0">
                <a:effectLst>
                  <a:outerShdw blurRad="38100" dist="38100" dir="2700000" algn="tl">
                    <a:srgbClr val="000000">
                      <a:alpha val="43137"/>
                    </a:srgbClr>
                  </a:outerShdw>
                </a:effectLst>
              </a:rPr>
              <a:t>Advisor: Dr. Jeffrey Herrmann</a:t>
            </a:r>
            <a:br>
              <a:rPr lang="en-US" sz="20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Department of Mechanical Engineering </a:t>
            </a:r>
            <a:br>
              <a:rPr lang="en-US" sz="20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jwh2@umd.edu</a:t>
            </a:r>
            <a:endParaRPr lang="en-US" sz="1400" dirty="0" smtClean="0"/>
          </a:p>
          <a:p>
            <a:pPr marL="0" indent="0" algn="just">
              <a:spcBef>
                <a:spcPts val="0"/>
              </a:spcBef>
              <a:spcAft>
                <a:spcPts val="1400"/>
              </a:spcAft>
              <a:buNone/>
            </a:pPr>
            <a:r>
              <a:rPr lang="en-US" sz="1600" dirty="0" smtClean="0"/>
              <a:t>Abstract: Understanding how information spreads throughout a population can help public health officials improve how they communicate with the public in emergency situations. In this project, I implement an agent-based information diffusion model inspired by the Bass model. I compare my discrete-time implementation to a traditional differential-equation conceptualization of the Bass model. Finally, I test my model by seeing how well it predicts the spread of information through an actual Twitter network.</a:t>
            </a:r>
            <a:endParaRPr lang="en-US" sz="1600" dirty="0"/>
          </a:p>
        </p:txBody>
      </p:sp>
      <p:sp>
        <p:nvSpPr>
          <p:cNvPr id="2" name="Title 1"/>
          <p:cNvSpPr>
            <a:spLocks noGrp="1"/>
          </p:cNvSpPr>
          <p:nvPr>
            <p:ph type="title"/>
          </p:nvPr>
        </p:nvSpPr>
        <p:spPr>
          <a:xfrm>
            <a:off x="381000" y="457200"/>
            <a:ext cx="8229600" cy="1524000"/>
          </a:xfrm>
        </p:spPr>
        <p:txBody>
          <a:bodyPr>
            <a:normAutofit/>
          </a:bodyPr>
          <a:lstStyle/>
          <a:p>
            <a:pPr algn="ctr"/>
            <a:r>
              <a:rPr lang="en-US" sz="3200" dirty="0" smtClean="0"/>
              <a:t>An Agent-Based Model of </a:t>
            </a:r>
            <a:br>
              <a:rPr lang="en-US" sz="3200" dirty="0" smtClean="0"/>
            </a:br>
            <a:r>
              <a:rPr lang="en-US" sz="3200" dirty="0" smtClean="0"/>
              <a:t>Information Diffusion</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bg1"/>
            </a:solidFill>
          </a:ln>
        </p:spPr>
        <p:txBody>
          <a:bodyPr>
            <a:normAutofit/>
          </a:bodyPr>
          <a:lstStyle/>
          <a:p>
            <a:pPr marL="0" indent="0" algn="just">
              <a:spcBef>
                <a:spcPts val="0"/>
              </a:spcBef>
              <a:spcAft>
                <a:spcPts val="2400"/>
              </a:spcAft>
              <a:buNone/>
            </a:pPr>
            <a:r>
              <a:rPr lang="en-US" sz="2400" dirty="0" smtClean="0"/>
              <a:t>My project is divided into two parts:</a:t>
            </a:r>
          </a:p>
          <a:p>
            <a:pPr marL="624078" indent="-514350" algn="just">
              <a:spcBef>
                <a:spcPts val="0"/>
              </a:spcBef>
              <a:spcAft>
                <a:spcPts val="2400"/>
              </a:spcAft>
              <a:buFont typeface="+mj-lt"/>
              <a:buAutoNum type="arabicPeriod"/>
            </a:pPr>
            <a:r>
              <a:rPr lang="en-US" sz="2400" dirty="0" smtClean="0"/>
              <a:t>An agent-based information diffusion simulation.</a:t>
            </a:r>
          </a:p>
          <a:p>
            <a:pPr marL="624078" indent="-514350" algn="just">
              <a:spcBef>
                <a:spcPts val="0"/>
              </a:spcBef>
              <a:spcAft>
                <a:spcPts val="2400"/>
              </a:spcAft>
              <a:buFont typeface="+mj-lt"/>
              <a:buAutoNum type="arabicPeriod"/>
            </a:pPr>
            <a:r>
              <a:rPr lang="en-US" sz="2400" dirty="0" smtClean="0"/>
              <a:t>A statistical analysis of my model.</a:t>
            </a:r>
            <a:endParaRPr lang="en-US" sz="2400" dirty="0"/>
          </a:p>
        </p:txBody>
      </p:sp>
      <p:sp>
        <p:nvSpPr>
          <p:cNvPr id="3" name="Title 2"/>
          <p:cNvSpPr>
            <a:spLocks noGrp="1"/>
          </p:cNvSpPr>
          <p:nvPr>
            <p:ph type="title"/>
          </p:nvPr>
        </p:nvSpPr>
        <p:spPr/>
        <p:txBody>
          <a:bodyPr/>
          <a:lstStyle/>
          <a:p>
            <a:pPr algn="ctr"/>
            <a:r>
              <a:rPr lang="en-US" sz="4000" dirty="0" smtClean="0"/>
              <a:t>Approach</a:t>
            </a: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pPr marL="0" indent="0" algn="just">
              <a:spcBef>
                <a:spcPts val="0"/>
              </a:spcBef>
              <a:spcAft>
                <a:spcPts val="2400"/>
              </a:spcAft>
              <a:buNone/>
            </a:pPr>
            <a:r>
              <a:rPr lang="en-US" sz="2400" dirty="0" smtClean="0"/>
              <a:t>The Bass model (Bass, 1969), which was originally developed to model the diffusion of new products in marketing, can be applied to the diffusion of information. The model is based on the assumption that people get their information from two sources:</a:t>
            </a:r>
            <a:endParaRPr lang="en-US" sz="2000" dirty="0" smtClean="0"/>
          </a:p>
        </p:txBody>
      </p:sp>
      <p:sp>
        <p:nvSpPr>
          <p:cNvPr id="3" name="Title 2"/>
          <p:cNvSpPr>
            <a:spLocks noGrp="1"/>
          </p:cNvSpPr>
          <p:nvPr>
            <p:ph type="title"/>
          </p:nvPr>
        </p:nvSpPr>
        <p:spPr/>
        <p:txBody>
          <a:bodyPr>
            <a:normAutofit/>
          </a:bodyPr>
          <a:lstStyle/>
          <a:p>
            <a:pPr algn="ctr"/>
            <a:r>
              <a:rPr lang="en-US" sz="3200" dirty="0" smtClean="0"/>
              <a:t>Information Diffusion Simulation: </a:t>
            </a:r>
            <a:br>
              <a:rPr lang="en-US" sz="3200" dirty="0" smtClean="0"/>
            </a:br>
            <a:r>
              <a:rPr lang="en-US" sz="3200" dirty="0" smtClean="0"/>
              <a:t>The Bass Model</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pPr marL="0" indent="0" algn="just">
              <a:spcBef>
                <a:spcPts val="0"/>
              </a:spcBef>
              <a:spcAft>
                <a:spcPts val="2400"/>
              </a:spcAft>
              <a:buNone/>
            </a:pPr>
            <a:r>
              <a:rPr lang="en-US" sz="2400" dirty="0" smtClean="0"/>
              <a:t>The Bass model (Bass, 1969), which was originally developed to model the diffusion of new products in marketing, can be applied to the diffusion of information. The model is based on the assumption that people get their information from two sources:</a:t>
            </a:r>
            <a:endParaRPr lang="en-US" sz="2000" dirty="0" smtClean="0"/>
          </a:p>
        </p:txBody>
      </p:sp>
      <p:sp>
        <p:nvSpPr>
          <p:cNvPr id="3" name="Title 2"/>
          <p:cNvSpPr>
            <a:spLocks noGrp="1"/>
          </p:cNvSpPr>
          <p:nvPr>
            <p:ph type="title"/>
          </p:nvPr>
        </p:nvSpPr>
        <p:spPr/>
        <p:txBody>
          <a:bodyPr>
            <a:normAutofit/>
          </a:bodyPr>
          <a:lstStyle/>
          <a:p>
            <a:pPr algn="ctr"/>
            <a:r>
              <a:rPr lang="en-US" sz="3200" dirty="0" smtClean="0"/>
              <a:t>Information Diffusion Simulation: </a:t>
            </a:r>
            <a:br>
              <a:rPr lang="en-US" sz="3200" dirty="0" smtClean="0"/>
            </a:br>
            <a:r>
              <a:rPr lang="en-US" sz="3200" dirty="0" smtClean="0"/>
              <a:t>The Bass Model</a:t>
            </a:r>
            <a:endParaRPr lang="en-US" sz="3200" dirty="0"/>
          </a:p>
        </p:txBody>
      </p:sp>
      <p:pic>
        <p:nvPicPr>
          <p:cNvPr id="5" name="Picture 4" descr="breaking news.jpg"/>
          <p:cNvPicPr>
            <a:picLocks noChangeAspect="1"/>
          </p:cNvPicPr>
          <p:nvPr/>
        </p:nvPicPr>
        <p:blipFill>
          <a:blip r:embed="rId3" cstate="print"/>
          <a:stretch>
            <a:fillRect/>
          </a:stretch>
        </p:blipFill>
        <p:spPr>
          <a:xfrm>
            <a:off x="2468880" y="4800600"/>
            <a:ext cx="1640205" cy="1371600"/>
          </a:xfrm>
          <a:prstGeom prst="rect">
            <a:avLst/>
          </a:prstGeom>
        </p:spPr>
      </p:pic>
      <p:sp>
        <p:nvSpPr>
          <p:cNvPr id="8" name="Right Arrow 7"/>
          <p:cNvSpPr/>
          <p:nvPr/>
        </p:nvSpPr>
        <p:spPr>
          <a:xfrm rot="8100000">
            <a:off x="3566160" y="3840480"/>
            <a:ext cx="978408" cy="256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267712" y="4389120"/>
            <a:ext cx="2057400" cy="400110"/>
          </a:xfrm>
          <a:prstGeom prst="rect">
            <a:avLst/>
          </a:prstGeom>
          <a:noFill/>
        </p:spPr>
        <p:txBody>
          <a:bodyPr wrap="square" rtlCol="0">
            <a:spAutoFit/>
          </a:bodyPr>
          <a:lstStyle/>
          <a:p>
            <a:pPr algn="ctr"/>
            <a:r>
              <a:rPr lang="en-US" sz="2000" dirty="0" smtClean="0">
                <a:solidFill>
                  <a:srgbClr val="18AE80"/>
                </a:solidFill>
              </a:rPr>
              <a:t>advertising</a:t>
            </a:r>
            <a:endParaRPr lang="en-US" sz="2000" dirty="0">
              <a:solidFill>
                <a:srgbClr val="18AE8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spcBef>
                <a:spcPts val="0"/>
              </a:spcBef>
              <a:spcAft>
                <a:spcPts val="2400"/>
              </a:spcAft>
            </a:pPr>
            <a:r>
              <a:rPr lang="en-US" sz="2400" dirty="0" smtClean="0"/>
              <a:t>In the weeks following the events of 9/11, seven letters containing dangerous strains of </a:t>
            </a:r>
            <a:r>
              <a:rPr lang="en-US" sz="2400" i="1" dirty="0" smtClean="0"/>
              <a:t>Bacillus </a:t>
            </a:r>
            <a:r>
              <a:rPr lang="en-US" sz="2400" i="1" dirty="0" err="1" smtClean="0"/>
              <a:t>anthracis</a:t>
            </a:r>
            <a:r>
              <a:rPr lang="en-US" sz="2400" dirty="0" smtClean="0"/>
              <a:t> were mailed to senators and news agencies.</a:t>
            </a:r>
          </a:p>
          <a:p>
            <a:pPr algn="just">
              <a:spcBef>
                <a:spcPts val="0"/>
              </a:spcBef>
              <a:spcAft>
                <a:spcPts val="2400"/>
              </a:spcAft>
            </a:pPr>
            <a:r>
              <a:rPr lang="en-US" sz="2400" dirty="0" smtClean="0"/>
              <a:t>Although the FBI never determined a sender or motive, the national panic following the anthrax attacks spurred public health agencies to plan out responses to similar, larger-scale scenarios.</a:t>
            </a:r>
            <a:endParaRPr lang="en-US" sz="2400" dirty="0"/>
          </a:p>
        </p:txBody>
      </p:sp>
      <p:sp>
        <p:nvSpPr>
          <p:cNvPr id="3" name="Title 2"/>
          <p:cNvSpPr>
            <a:spLocks noGrp="1"/>
          </p:cNvSpPr>
          <p:nvPr>
            <p:ph type="title"/>
          </p:nvPr>
        </p:nvSpPr>
        <p:spPr/>
        <p:txBody>
          <a:bodyPr>
            <a:normAutofit/>
          </a:bodyPr>
          <a:lstStyle/>
          <a:p>
            <a:pPr algn="ctr"/>
            <a:r>
              <a:rPr lang="en-US" sz="4000" dirty="0" smtClean="0"/>
              <a:t>Anthrax</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pPr marL="0" indent="0" algn="just">
              <a:spcBef>
                <a:spcPts val="0"/>
              </a:spcBef>
              <a:spcAft>
                <a:spcPts val="2400"/>
              </a:spcAft>
              <a:buNone/>
            </a:pPr>
            <a:r>
              <a:rPr lang="en-US" sz="2400" dirty="0" smtClean="0"/>
              <a:t>The Bass model (Bass, 1969), which was originally developed to model the diffusion of new products in marketing, can be applied to the diffusion of information. The model is based on the assumption that people get their information from two sources:</a:t>
            </a:r>
            <a:endParaRPr lang="en-US" sz="2000" dirty="0" smtClean="0"/>
          </a:p>
        </p:txBody>
      </p:sp>
      <p:sp>
        <p:nvSpPr>
          <p:cNvPr id="3" name="Title 2"/>
          <p:cNvSpPr>
            <a:spLocks noGrp="1"/>
          </p:cNvSpPr>
          <p:nvPr>
            <p:ph type="title"/>
          </p:nvPr>
        </p:nvSpPr>
        <p:spPr/>
        <p:txBody>
          <a:bodyPr>
            <a:normAutofit/>
          </a:bodyPr>
          <a:lstStyle/>
          <a:p>
            <a:pPr algn="ctr"/>
            <a:r>
              <a:rPr lang="en-US" sz="3200" dirty="0" smtClean="0"/>
              <a:t>Information Diffusion Simulation: </a:t>
            </a:r>
            <a:br>
              <a:rPr lang="en-US" sz="3200" dirty="0" smtClean="0"/>
            </a:br>
            <a:r>
              <a:rPr lang="en-US" sz="3200" dirty="0" smtClean="0"/>
              <a:t>The Bass Model</a:t>
            </a:r>
            <a:endParaRPr lang="en-US" sz="3200" dirty="0"/>
          </a:p>
        </p:txBody>
      </p:sp>
      <p:pic>
        <p:nvPicPr>
          <p:cNvPr id="4" name="Picture 3" descr="WOM.jpg"/>
          <p:cNvPicPr>
            <a:picLocks noChangeAspect="1"/>
          </p:cNvPicPr>
          <p:nvPr/>
        </p:nvPicPr>
        <p:blipFill>
          <a:blip r:embed="rId3" cstate="print"/>
          <a:stretch>
            <a:fillRect/>
          </a:stretch>
        </p:blipFill>
        <p:spPr>
          <a:xfrm>
            <a:off x="4681728" y="4672584"/>
            <a:ext cx="2342997" cy="1628775"/>
          </a:xfrm>
          <a:prstGeom prst="rect">
            <a:avLst/>
          </a:prstGeom>
        </p:spPr>
      </p:pic>
      <p:pic>
        <p:nvPicPr>
          <p:cNvPr id="5" name="Picture 4" descr="breaking news.jpg"/>
          <p:cNvPicPr>
            <a:picLocks noChangeAspect="1"/>
          </p:cNvPicPr>
          <p:nvPr/>
        </p:nvPicPr>
        <p:blipFill>
          <a:blip r:embed="rId4" cstate="print"/>
          <a:stretch>
            <a:fillRect/>
          </a:stretch>
        </p:blipFill>
        <p:spPr>
          <a:xfrm>
            <a:off x="2468880" y="4800600"/>
            <a:ext cx="1640205" cy="1371600"/>
          </a:xfrm>
          <a:prstGeom prst="rect">
            <a:avLst/>
          </a:prstGeom>
        </p:spPr>
      </p:pic>
      <p:sp>
        <p:nvSpPr>
          <p:cNvPr id="11" name="Right Arrow 10"/>
          <p:cNvSpPr/>
          <p:nvPr/>
        </p:nvSpPr>
        <p:spPr>
          <a:xfrm rot="2700000">
            <a:off x="4663440" y="3840480"/>
            <a:ext cx="978408" cy="256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8100000">
            <a:off x="3566160" y="3840480"/>
            <a:ext cx="978408" cy="256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828032" y="4389120"/>
            <a:ext cx="2057400" cy="400110"/>
          </a:xfrm>
          <a:prstGeom prst="rect">
            <a:avLst/>
          </a:prstGeom>
          <a:noFill/>
        </p:spPr>
        <p:txBody>
          <a:bodyPr wrap="square" rtlCol="0">
            <a:spAutoFit/>
          </a:bodyPr>
          <a:lstStyle/>
          <a:p>
            <a:pPr algn="ctr"/>
            <a:r>
              <a:rPr lang="en-US" sz="2000" dirty="0" smtClean="0">
                <a:solidFill>
                  <a:srgbClr val="18AE80"/>
                </a:solidFill>
              </a:rPr>
              <a:t>word of mouth</a:t>
            </a:r>
            <a:endParaRPr lang="en-US" sz="2000" dirty="0">
              <a:solidFill>
                <a:srgbClr val="18AE80"/>
              </a:solidFill>
            </a:endParaRPr>
          </a:p>
        </p:txBody>
      </p:sp>
      <p:sp>
        <p:nvSpPr>
          <p:cNvPr id="18" name="TextBox 17"/>
          <p:cNvSpPr txBox="1"/>
          <p:nvPr/>
        </p:nvSpPr>
        <p:spPr>
          <a:xfrm>
            <a:off x="2267712" y="4389120"/>
            <a:ext cx="2057400" cy="400110"/>
          </a:xfrm>
          <a:prstGeom prst="rect">
            <a:avLst/>
          </a:prstGeom>
          <a:noFill/>
        </p:spPr>
        <p:txBody>
          <a:bodyPr wrap="square" rtlCol="0">
            <a:spAutoFit/>
          </a:bodyPr>
          <a:lstStyle/>
          <a:p>
            <a:pPr algn="ctr"/>
            <a:r>
              <a:rPr lang="en-US" sz="2000" dirty="0" smtClean="0">
                <a:solidFill>
                  <a:srgbClr val="18AE80"/>
                </a:solidFill>
              </a:rPr>
              <a:t>advertising</a:t>
            </a:r>
            <a:endParaRPr lang="en-US" sz="2000" dirty="0">
              <a:solidFill>
                <a:srgbClr val="18AE8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a:spcBef>
                <a:spcPts val="0"/>
              </a:spcBef>
              <a:spcAft>
                <a:spcPts val="9600"/>
              </a:spcAft>
              <a:buNone/>
            </a:pPr>
            <a:r>
              <a:rPr lang="en-US" sz="2400" dirty="0" smtClean="0"/>
              <a:t>The Bass model describes the change in the fraction of a population that has become aware of a piece of information:</a:t>
            </a:r>
          </a:p>
          <a:p>
            <a:pPr marL="0" indent="0" algn="just">
              <a:spcBef>
                <a:spcPts val="0"/>
              </a:spcBef>
              <a:spcAft>
                <a:spcPts val="9600"/>
              </a:spcAft>
              <a:buNone/>
            </a:pPr>
            <a:r>
              <a:rPr lang="en-US" sz="2400" dirty="0" smtClean="0"/>
              <a:t>where </a:t>
            </a:r>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a:t>
            </a:r>
            <a:r>
              <a:rPr lang="en-US" sz="2400" dirty="0" smtClean="0"/>
              <a:t> is the aware fraction of the population, </a:t>
            </a:r>
            <a:r>
              <a:rPr lang="en-US" sz="2400" i="1" dirty="0" smtClean="0">
                <a:latin typeface="Times New Roman" pitchFamily="18" charset="0"/>
                <a:cs typeface="Times New Roman" pitchFamily="18" charset="0"/>
              </a:rPr>
              <a:t>p</a:t>
            </a:r>
            <a:r>
              <a:rPr lang="en-US" sz="2400" dirty="0" smtClean="0"/>
              <a:t> is the advertising coefficient, and </a:t>
            </a:r>
            <a:r>
              <a:rPr lang="en-US" sz="2400" i="1" dirty="0" smtClean="0">
                <a:latin typeface="Times New Roman" pitchFamily="18" charset="0"/>
                <a:cs typeface="Times New Roman" pitchFamily="18" charset="0"/>
              </a:rPr>
              <a:t>q</a:t>
            </a:r>
            <a:r>
              <a:rPr lang="en-US" sz="2400" dirty="0" smtClean="0"/>
              <a:t> is the word-of-mouth coefficient.</a:t>
            </a:r>
          </a:p>
        </p:txBody>
      </p:sp>
      <p:sp>
        <p:nvSpPr>
          <p:cNvPr id="3" name="Title 2"/>
          <p:cNvSpPr>
            <a:spLocks noGrp="1"/>
          </p:cNvSpPr>
          <p:nvPr>
            <p:ph type="title"/>
          </p:nvPr>
        </p:nvSpPr>
        <p:spPr/>
        <p:txBody>
          <a:bodyPr>
            <a:normAutofit/>
          </a:bodyPr>
          <a:lstStyle/>
          <a:p>
            <a:pPr algn="ctr"/>
            <a:r>
              <a:rPr lang="en-US" sz="4000" dirty="0" smtClean="0"/>
              <a:t>Bass Model Formulation</a:t>
            </a:r>
            <a:endParaRPr lang="en-US" sz="4000" dirty="0"/>
          </a:p>
        </p:txBody>
      </p:sp>
      <p:graphicFrame>
        <p:nvGraphicFramePr>
          <p:cNvPr id="4" name="Object 3"/>
          <p:cNvGraphicFramePr>
            <a:graphicFrameLocks noChangeAspect="1"/>
          </p:cNvGraphicFramePr>
          <p:nvPr/>
        </p:nvGraphicFramePr>
        <p:xfrm>
          <a:off x="3298825" y="2741613"/>
          <a:ext cx="2522538" cy="841375"/>
        </p:xfrm>
        <a:graphic>
          <a:graphicData uri="http://schemas.openxmlformats.org/presentationml/2006/ole">
            <mc:AlternateContent xmlns:mc="http://schemas.openxmlformats.org/markup-compatibility/2006">
              <mc:Choice xmlns:v="urn:schemas-microsoft-com:vml" Requires="v">
                <p:oleObj spid="_x0000_s2054" name="Equation" r:id="rId4" imgW="1257120" imgH="419040" progId="Equation.3">
                  <p:embed/>
                </p:oleObj>
              </mc:Choice>
              <mc:Fallback>
                <p:oleObj name="Equation" r:id="rId4" imgW="125712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8825" y="2741613"/>
                        <a:ext cx="2522538"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55" name="Equation" r:id="rId6" imgW="114120" imgH="215640" progId="Equation.3">
                  <p:embed/>
                </p:oleObj>
              </mc:Choice>
              <mc:Fallback>
                <p:oleObj name="Equation" r:id="rId6" imgW="114120" imgH="21564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a:spcBef>
                <a:spcPts val="0"/>
              </a:spcBef>
              <a:spcAft>
                <a:spcPts val="2400"/>
              </a:spcAft>
              <a:buNone/>
            </a:pPr>
            <a:r>
              <a:rPr lang="en-US" sz="2400" dirty="0" smtClean="0"/>
              <a:t>We can formulate an agent-based model inspired by the classical Bass model.</a:t>
            </a:r>
          </a:p>
          <a:p>
            <a:pPr marL="0" indent="0" algn="just">
              <a:spcBef>
                <a:spcPts val="0"/>
              </a:spcBef>
              <a:spcAft>
                <a:spcPts val="2400"/>
              </a:spcAft>
              <a:buNone/>
            </a:pPr>
            <a:r>
              <a:rPr lang="en-US" sz="2400" dirty="0" smtClean="0"/>
              <a:t>We </a:t>
            </a:r>
            <a:r>
              <a:rPr lang="en-US" sz="2400" dirty="0" err="1" smtClean="0"/>
              <a:t>discretize</a:t>
            </a:r>
            <a:r>
              <a:rPr lang="en-US" sz="2400" dirty="0" smtClean="0"/>
              <a:t> the problem and make the following modifications:</a:t>
            </a:r>
          </a:p>
          <a:p>
            <a:pPr marL="566928" indent="-457200" algn="just">
              <a:spcBef>
                <a:spcPts val="0"/>
              </a:spcBef>
              <a:spcAft>
                <a:spcPts val="2400"/>
              </a:spcAft>
              <a:buFont typeface="+mj-lt"/>
              <a:buAutoNum type="arabicPeriod"/>
            </a:pPr>
            <a:r>
              <a:rPr lang="en-US" sz="2400" dirty="0" smtClean="0"/>
              <a:t>Instead of taking a deterministic time aggregate, we update probabilistically.</a:t>
            </a:r>
          </a:p>
          <a:p>
            <a:pPr marL="566928" indent="-457200" algn="just">
              <a:spcBef>
                <a:spcPts val="0"/>
              </a:spcBef>
              <a:spcAft>
                <a:spcPts val="2400"/>
              </a:spcAft>
              <a:buFont typeface="+mj-lt"/>
              <a:buAutoNum type="arabicPeriod"/>
            </a:pPr>
            <a:r>
              <a:rPr lang="en-US" sz="2400" dirty="0" smtClean="0"/>
              <a:t>Instead of allowing each agent to be influenced by the entire population, it is influenced only by its neighbors.</a:t>
            </a:r>
          </a:p>
          <a:p>
            <a:pPr lvl="0" algn="just">
              <a:spcBef>
                <a:spcPts val="0"/>
              </a:spcBef>
              <a:spcAft>
                <a:spcPts val="2400"/>
              </a:spcAft>
              <a:buNone/>
            </a:pPr>
            <a:endParaRPr lang="en-US" sz="2400" dirty="0" smtClean="0"/>
          </a:p>
          <a:p>
            <a:pPr algn="just">
              <a:spcBef>
                <a:spcPts val="0"/>
              </a:spcBef>
              <a:spcAft>
                <a:spcPts val="2400"/>
              </a:spcAft>
              <a:buNone/>
            </a:pPr>
            <a:endParaRPr lang="en-US" sz="2400" dirty="0" smtClean="0"/>
          </a:p>
          <a:p>
            <a:pPr algn="just">
              <a:spcBef>
                <a:spcPts val="0"/>
              </a:spcBef>
              <a:spcAft>
                <a:spcPts val="2400"/>
              </a:spcAft>
              <a:buNone/>
            </a:pPr>
            <a:endParaRPr lang="en-US" sz="2400" dirty="0"/>
          </a:p>
        </p:txBody>
      </p:sp>
      <p:sp>
        <p:nvSpPr>
          <p:cNvPr id="3" name="Title 2"/>
          <p:cNvSpPr>
            <a:spLocks noGrp="1"/>
          </p:cNvSpPr>
          <p:nvPr>
            <p:ph type="title"/>
          </p:nvPr>
        </p:nvSpPr>
        <p:spPr/>
        <p:txBody>
          <a:bodyPr>
            <a:normAutofit/>
          </a:bodyPr>
          <a:lstStyle/>
          <a:p>
            <a:pPr algn="ctr"/>
            <a:r>
              <a:rPr lang="en-US" sz="4000" dirty="0" smtClean="0"/>
              <a:t>An Agent-Based Bass Model</a:t>
            </a:r>
            <a:endParaRPr lang="en-US" sz="4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spcBef>
                <a:spcPts val="0"/>
              </a:spcBef>
              <a:spcAft>
                <a:spcPts val="2400"/>
              </a:spcAft>
            </a:pPr>
            <a:r>
              <a:rPr lang="en-US" sz="2100" dirty="0" smtClean="0"/>
              <a:t>The agent-based Bass model assumes agents are arranged in some fixed, known network.</a:t>
            </a:r>
          </a:p>
          <a:p>
            <a:pPr algn="just">
              <a:spcBef>
                <a:spcPts val="0"/>
              </a:spcBef>
              <a:spcAft>
                <a:spcPts val="2400"/>
              </a:spcAft>
            </a:pPr>
            <a:r>
              <a:rPr lang="en-US" sz="2100" dirty="0" smtClean="0"/>
              <a:t>Formally, the network is a directed graph with agents as its nodes. An agent’s neighbors are those who connect to it. That is, agent </a:t>
            </a:r>
            <a:r>
              <a:rPr lang="en-US" sz="2100" i="1" dirty="0" err="1" smtClean="0">
                <a:latin typeface="Times New Roman" pitchFamily="18" charset="0"/>
                <a:cs typeface="Times New Roman" pitchFamily="18" charset="0"/>
              </a:rPr>
              <a:t>i</a:t>
            </a:r>
            <a:r>
              <a:rPr lang="en-US" sz="2100" dirty="0" smtClean="0"/>
              <a:t> is </a:t>
            </a:r>
            <a:r>
              <a:rPr lang="en-US" sz="2100" i="1" dirty="0" err="1" smtClean="0">
                <a:latin typeface="Times New Roman" pitchFamily="18" charset="0"/>
                <a:cs typeface="Times New Roman" pitchFamily="18" charset="0"/>
              </a:rPr>
              <a:t>j</a:t>
            </a:r>
            <a:r>
              <a:rPr lang="en-US" sz="2100" dirty="0" err="1" smtClean="0"/>
              <a:t>’s</a:t>
            </a:r>
            <a:r>
              <a:rPr lang="en-US" sz="2100" dirty="0" smtClean="0"/>
              <a:t> neighbor if there is an edge from node </a:t>
            </a:r>
            <a:r>
              <a:rPr lang="en-US" sz="2100" i="1" dirty="0" err="1" smtClean="0">
                <a:latin typeface="Times New Roman" pitchFamily="18" charset="0"/>
                <a:cs typeface="Times New Roman" pitchFamily="18" charset="0"/>
              </a:rPr>
              <a:t>i</a:t>
            </a:r>
            <a:r>
              <a:rPr lang="en-US" sz="2100" dirty="0" smtClean="0"/>
              <a:t> to </a:t>
            </a:r>
            <a:r>
              <a:rPr lang="en-US" sz="2100" i="1" dirty="0" smtClean="0">
                <a:latin typeface="Times New Roman" pitchFamily="18" charset="0"/>
                <a:cs typeface="Times New Roman" pitchFamily="18" charset="0"/>
              </a:rPr>
              <a:t>j</a:t>
            </a:r>
            <a:r>
              <a:rPr lang="en-US" sz="2100" dirty="0" smtClean="0"/>
              <a:t>.</a:t>
            </a:r>
          </a:p>
          <a:p>
            <a:pPr algn="just">
              <a:spcBef>
                <a:spcPts val="0"/>
              </a:spcBef>
              <a:spcAft>
                <a:spcPts val="2400"/>
              </a:spcAft>
            </a:pPr>
            <a:r>
              <a:rPr lang="en-US" sz="2100" dirty="0" smtClean="0"/>
              <a:t>The networks I will use were obtained from Twitter follower data. Twitter is a service which allows its users to post short messages and list which other users they read (“follow”). A directed edge from agent </a:t>
            </a:r>
            <a:r>
              <a:rPr lang="en-US" sz="2100" i="1" dirty="0" err="1" smtClean="0"/>
              <a:t>i</a:t>
            </a:r>
            <a:r>
              <a:rPr lang="en-US" sz="2100" i="1" dirty="0" smtClean="0"/>
              <a:t> </a:t>
            </a:r>
            <a:r>
              <a:rPr lang="en-US" sz="2100" dirty="0" smtClean="0"/>
              <a:t>to agent </a:t>
            </a:r>
            <a:r>
              <a:rPr lang="en-US" sz="2100" i="1" dirty="0" smtClean="0"/>
              <a:t>j</a:t>
            </a:r>
            <a:r>
              <a:rPr lang="en-US" sz="2100" dirty="0" smtClean="0"/>
              <a:t> represents that agent </a:t>
            </a:r>
            <a:r>
              <a:rPr lang="en-US" sz="2100" i="1" dirty="0" smtClean="0"/>
              <a:t>j</a:t>
            </a:r>
            <a:r>
              <a:rPr lang="en-US" sz="2100" dirty="0" smtClean="0"/>
              <a:t> “follows” agent </a:t>
            </a:r>
            <a:r>
              <a:rPr lang="en-US" sz="2100" i="1" dirty="0" err="1" smtClean="0"/>
              <a:t>i</a:t>
            </a:r>
            <a:r>
              <a:rPr lang="en-US" sz="2100" dirty="0" smtClean="0"/>
              <a:t> on Twitter. </a:t>
            </a:r>
          </a:p>
          <a:p>
            <a:pPr lvl="0" algn="just">
              <a:spcBef>
                <a:spcPts val="0"/>
              </a:spcBef>
              <a:spcAft>
                <a:spcPts val="2400"/>
              </a:spcAft>
              <a:buNone/>
            </a:pPr>
            <a:endParaRPr lang="en-US" sz="2400" dirty="0" smtClean="0"/>
          </a:p>
        </p:txBody>
      </p:sp>
      <p:sp>
        <p:nvSpPr>
          <p:cNvPr id="3" name="Title 2"/>
          <p:cNvSpPr>
            <a:spLocks noGrp="1"/>
          </p:cNvSpPr>
          <p:nvPr>
            <p:ph type="title"/>
          </p:nvPr>
        </p:nvSpPr>
        <p:spPr/>
        <p:txBody>
          <a:bodyPr>
            <a:normAutofit/>
          </a:bodyPr>
          <a:lstStyle/>
          <a:p>
            <a:pPr algn="ctr"/>
            <a:r>
              <a:rPr lang="en-US" sz="4000" dirty="0" smtClean="0"/>
              <a:t>The Network</a:t>
            </a:r>
            <a:endParaRPr lang="en-US"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lgn="just">
              <a:spcBef>
                <a:spcPts val="0"/>
              </a:spcBef>
              <a:spcAft>
                <a:spcPts val="2000"/>
              </a:spcAft>
            </a:pPr>
            <a:r>
              <a:rPr lang="en-US" sz="2000" dirty="0" smtClean="0"/>
              <a:t>The agent-based Bass model is a discrete-time model in which each agent has one of two states at each time step t: (1) unaware or (2) aware.</a:t>
            </a:r>
          </a:p>
          <a:p>
            <a:pPr algn="just">
              <a:spcBef>
                <a:spcPts val="0"/>
              </a:spcBef>
              <a:spcAft>
                <a:spcPts val="2000"/>
              </a:spcAft>
            </a:pPr>
            <a:r>
              <a:rPr lang="en-US" sz="2000" dirty="0" smtClean="0"/>
              <a:t>At time t=0, all agents are unaware.</a:t>
            </a:r>
          </a:p>
          <a:p>
            <a:pPr algn="just">
              <a:spcBef>
                <a:spcPts val="0"/>
              </a:spcBef>
              <a:spcAft>
                <a:spcPts val="2000"/>
              </a:spcAft>
            </a:pPr>
            <a:r>
              <a:rPr lang="en-US" sz="2000" dirty="0" smtClean="0"/>
              <a:t>At each time step, an unaware agent has an opportunity to become aware. Its state changes with p, the probability that it becomes aware due to advertising or due to word of mouth.</a:t>
            </a:r>
          </a:p>
          <a:p>
            <a:pPr algn="just">
              <a:spcBef>
                <a:spcPts val="0"/>
              </a:spcBef>
              <a:spcAft>
                <a:spcPts val="2000"/>
              </a:spcAft>
            </a:pPr>
            <a:r>
              <a:rPr lang="en-US" sz="2000" dirty="0" smtClean="0"/>
              <a:t>The probability of that an agent becomes aware due to word of mouth increases as a function of the fraction of its neighbors who became aware in previous time steps.</a:t>
            </a:r>
          </a:p>
          <a:p>
            <a:pPr algn="just">
              <a:spcBef>
                <a:spcPts val="0"/>
              </a:spcBef>
              <a:spcAft>
                <a:spcPts val="2000"/>
              </a:spcAft>
            </a:pPr>
            <a:r>
              <a:rPr lang="en-US" sz="2000" dirty="0" smtClean="0"/>
              <a:t>Once an agent becomes aware, it remains aware for the rest of the simulation.</a:t>
            </a:r>
          </a:p>
        </p:txBody>
      </p:sp>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3"/>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spcBef>
                <a:spcPts val="0"/>
              </a:spcBef>
              <a:spcAft>
                <a:spcPts val="2400"/>
              </a:spcAft>
            </a:pPr>
            <a:r>
              <a:rPr lang="en-US" sz="2400" dirty="0" smtClean="0"/>
              <a:t>Anthrax is not contagious, but its dynamics require a fast dissemination of targeted public health information because newly infected individuals have a far better prognosis when they are treated quickly.</a:t>
            </a:r>
          </a:p>
          <a:p>
            <a:pPr algn="just">
              <a:spcBef>
                <a:spcPts val="0"/>
              </a:spcBef>
              <a:spcAft>
                <a:spcPts val="2400"/>
              </a:spcAft>
            </a:pPr>
            <a:r>
              <a:rPr lang="en-US" sz="2400" dirty="0" smtClean="0"/>
              <a:t>In order to increase effectiveness of a targeted public health message, we must understand how information spreads through a population.</a:t>
            </a:r>
            <a:endParaRPr lang="en-US" sz="2400" dirty="0"/>
          </a:p>
        </p:txBody>
      </p:sp>
      <p:sp>
        <p:nvSpPr>
          <p:cNvPr id="3" name="Title 2"/>
          <p:cNvSpPr>
            <a:spLocks noGrp="1"/>
          </p:cNvSpPr>
          <p:nvPr>
            <p:ph type="title"/>
          </p:nvPr>
        </p:nvSpPr>
        <p:spPr/>
        <p:txBody>
          <a:bodyPr>
            <a:normAutofit/>
          </a:bodyPr>
          <a:lstStyle/>
          <a:p>
            <a:pPr algn="ctr"/>
            <a:r>
              <a:rPr lang="en-US" sz="4000" dirty="0" smtClean="0"/>
              <a:t>Anthrax</a:t>
            </a:r>
            <a:endParaRPr lang="en-US"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0.png"/>
          <p:cNvPicPr>
            <a:picLocks noGrp="1" noChangeAspect="1"/>
          </p:cNvPicPr>
          <p:nvPr>
            <p:ph idx="1"/>
          </p:nvPr>
        </p:nvPicPr>
        <p:blipFill>
          <a:blip r:embed="rId3" cstate="print"/>
          <a:stretch>
            <a:fillRect/>
          </a:stretch>
        </p:blipFill>
        <p:spPr>
          <a:xfrm>
            <a:off x="1828800" y="1554480"/>
            <a:ext cx="5486803" cy="4389442"/>
          </a:xfrm>
          <a:prstGeom prst="rect">
            <a:avLst/>
          </a:prstGeom>
          <a:noFill/>
          <a:ln>
            <a:noFill/>
          </a:ln>
        </p:spPr>
      </p:pic>
      <p:sp>
        <p:nvSpPr>
          <p:cNvPr id="3" name="Title 2"/>
          <p:cNvSpPr>
            <a:spLocks noGrp="1"/>
          </p:cNvSpPr>
          <p:nvPr>
            <p:ph type="title"/>
          </p:nvPr>
        </p:nvSpPr>
        <p:spPr/>
        <p:txBody>
          <a:bodyPr>
            <a:normAutofit/>
          </a:bodyPr>
          <a:lstStyle/>
          <a:p>
            <a:pPr algn="ctr"/>
            <a:r>
              <a:rPr lang="en-US" sz="3200" dirty="0" smtClean="0"/>
              <a:t>How Information Spreads through the Network</a:t>
            </a:r>
            <a:endParaRPr 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8686800" cy="4343400"/>
          </a:xfrm>
          <a:ln>
            <a:solidFill>
              <a:schemeClr val="bg1"/>
            </a:solidFill>
          </a:ln>
        </p:spPr>
        <p:txBody>
          <a:bodyPr/>
          <a:lstStyle/>
          <a:p>
            <a:pPr>
              <a:buNone/>
            </a:pPr>
            <a:endParaRPr lang="en-US" sz="2000" dirty="0" smtClean="0"/>
          </a:p>
          <a:p>
            <a:pPr algn="ctr">
              <a:buNone/>
            </a:pPr>
            <a:r>
              <a:rPr lang="en-US" sz="1600" dirty="0" smtClean="0"/>
              <a:t>At each iteration, the probability that an unaware agent </a:t>
            </a:r>
            <a:r>
              <a:rPr lang="en-US" sz="1600" dirty="0" err="1" smtClean="0"/>
              <a:t>i</a:t>
            </a:r>
            <a:r>
              <a:rPr lang="en-US" sz="1600" dirty="0" smtClean="0"/>
              <a:t> becomes aware is: </a:t>
            </a:r>
          </a:p>
          <a:p>
            <a:pPr algn="ctr">
              <a:buNone/>
            </a:pPr>
            <a:endParaRPr lang="en-US" sz="1800" dirty="0" smtClean="0"/>
          </a:p>
          <a:p>
            <a:pPr algn="ctr">
              <a:buNone/>
            </a:pPr>
            <a:r>
              <a:rPr lang="en-US" sz="1800" dirty="0" smtClean="0"/>
              <a:t>P</a:t>
            </a:r>
            <a:r>
              <a:rPr lang="en-US" sz="1800" baseline="-25000" dirty="0" smtClean="0"/>
              <a:t>i</a:t>
            </a:r>
            <a:r>
              <a:rPr lang="en-US" sz="1800" dirty="0" smtClean="0"/>
              <a:t>(t) =  p </a:t>
            </a:r>
            <a:r>
              <a:rPr lang="en-US" sz="1800" dirty="0" smtClean="0">
                <a:latin typeface="Arial Unicode MS"/>
                <a:ea typeface="Arial Unicode MS"/>
                <a:cs typeface="Arial Unicode MS"/>
              </a:rPr>
              <a:t>∆t</a:t>
            </a:r>
            <a:r>
              <a:rPr lang="en-US" sz="1800" dirty="0" smtClean="0"/>
              <a:t> + q </a:t>
            </a:r>
            <a:r>
              <a:rPr lang="en-US" sz="1800" dirty="0" smtClean="0">
                <a:latin typeface="Arial Unicode MS"/>
                <a:ea typeface="Arial Unicode MS"/>
                <a:cs typeface="Arial Unicode MS"/>
              </a:rPr>
              <a:t>∆t</a:t>
            </a:r>
            <a:r>
              <a:rPr lang="en-US" sz="1800" dirty="0" smtClean="0"/>
              <a:t> [</a:t>
            </a:r>
            <a:r>
              <a:rPr lang="en-US" sz="1800" dirty="0" err="1" smtClean="0"/>
              <a:t>n</a:t>
            </a:r>
            <a:r>
              <a:rPr lang="en-US" sz="1800" baseline="-25000" dirty="0" err="1" smtClean="0"/>
              <a:t>i</a:t>
            </a:r>
            <a:r>
              <a:rPr lang="en-US" sz="1800" dirty="0" smtClean="0"/>
              <a:t>(t) /m</a:t>
            </a:r>
            <a:r>
              <a:rPr lang="en-US" sz="1800" baseline="-25000" dirty="0" smtClean="0"/>
              <a:t>i</a:t>
            </a:r>
            <a:r>
              <a:rPr lang="en-US" sz="1800" dirty="0" smtClean="0"/>
              <a:t>] – (p q </a:t>
            </a:r>
            <a:r>
              <a:rPr lang="en-US" sz="1800" dirty="0" smtClean="0">
                <a:latin typeface="Arial Unicode MS"/>
                <a:ea typeface="Arial Unicode MS"/>
                <a:cs typeface="Arial Unicode MS"/>
              </a:rPr>
              <a:t>∆t </a:t>
            </a:r>
            <a:r>
              <a:rPr lang="en-US" sz="1800" baseline="30000" dirty="0" smtClean="0"/>
              <a:t>2</a:t>
            </a:r>
            <a:r>
              <a:rPr lang="en-US" sz="1800" dirty="0" smtClean="0"/>
              <a:t> [</a:t>
            </a:r>
            <a:r>
              <a:rPr lang="en-US" sz="1800" dirty="0" err="1" smtClean="0"/>
              <a:t>n</a:t>
            </a:r>
            <a:r>
              <a:rPr lang="en-US" sz="1800" baseline="-25000" dirty="0" err="1" smtClean="0"/>
              <a:t>i</a:t>
            </a:r>
            <a:r>
              <a:rPr lang="en-US" sz="1800" dirty="0" smtClean="0"/>
              <a:t>(t) /m</a:t>
            </a:r>
            <a:r>
              <a:rPr lang="en-US" sz="1800" baseline="-25000" dirty="0" smtClean="0"/>
              <a:t>i</a:t>
            </a:r>
            <a:r>
              <a:rPr lang="en-US" sz="1800" dirty="0" smtClean="0"/>
              <a:t>])</a:t>
            </a:r>
          </a:p>
          <a:p>
            <a:pPr>
              <a:buNone/>
            </a:pPr>
            <a:r>
              <a:rPr lang="en-US" sz="2000" dirty="0" smtClean="0"/>
              <a:t> </a:t>
            </a:r>
          </a:p>
          <a:p>
            <a:pPr>
              <a:buNone/>
            </a:pPr>
            <a:endParaRPr lang="en-US" sz="2000" dirty="0" smtClean="0"/>
          </a:p>
          <a:p>
            <a:pPr>
              <a:buNone/>
            </a:pPr>
            <a:r>
              <a:rPr lang="en-US" sz="1200" b="1" dirty="0" smtClean="0">
                <a:solidFill>
                  <a:srgbClr val="FF0000"/>
                </a:solidFill>
              </a:rPr>
              <a:t>		</a:t>
            </a:r>
            <a:endParaRPr lang="en-US" sz="1200" b="1" dirty="0">
              <a:solidFill>
                <a:srgbClr val="18AE80"/>
              </a:solidFill>
            </a:endParaRPr>
          </a:p>
        </p:txBody>
      </p:sp>
      <p:sp>
        <p:nvSpPr>
          <p:cNvPr id="3" name="Title 2"/>
          <p:cNvSpPr>
            <a:spLocks noGrp="1"/>
          </p:cNvSpPr>
          <p:nvPr>
            <p:ph type="title"/>
          </p:nvPr>
        </p:nvSpPr>
        <p:spPr>
          <a:xfrm>
            <a:off x="457200" y="274638"/>
            <a:ext cx="8229600" cy="1249362"/>
          </a:xfrm>
        </p:spPr>
        <p:txBody>
          <a:bodyPr>
            <a:normAutofit/>
          </a:bodyPr>
          <a:lstStyle/>
          <a:p>
            <a:pPr algn="ctr"/>
            <a:r>
              <a:rPr lang="en-US" sz="3200" dirty="0" smtClean="0"/>
              <a:t>Probability an Agent Becomes Aware</a:t>
            </a:r>
            <a:endParaRPr lang="en-US" sz="3200" dirty="0"/>
          </a:p>
        </p:txBody>
      </p:sp>
      <p:sp>
        <p:nvSpPr>
          <p:cNvPr id="4" name="Rectangle 3"/>
          <p:cNvSpPr/>
          <p:nvPr/>
        </p:nvSpPr>
        <p:spPr>
          <a:xfrm>
            <a:off x="685800" y="4495800"/>
            <a:ext cx="7924800" cy="1752600"/>
          </a:xfrm>
          <a:prstGeom prst="rect">
            <a:avLst/>
          </a:prstGeom>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1600" dirty="0" smtClean="0">
                <a:solidFill>
                  <a:schemeClr val="tx1"/>
                </a:solidFill>
              </a:rPr>
              <a:t>  m</a:t>
            </a:r>
            <a:r>
              <a:rPr lang="en-US" sz="1600" baseline="-25000" dirty="0" smtClean="0">
                <a:solidFill>
                  <a:schemeClr val="tx1"/>
                </a:solidFill>
              </a:rPr>
              <a:t>i</a:t>
            </a:r>
            <a:r>
              <a:rPr lang="en-US" sz="1600" dirty="0" smtClean="0">
                <a:solidFill>
                  <a:schemeClr val="tx1"/>
                </a:solidFill>
              </a:rPr>
              <a:t> is the number of neighbors of agent </a:t>
            </a:r>
            <a:r>
              <a:rPr lang="en-US" sz="1600" dirty="0" err="1" smtClean="0">
                <a:solidFill>
                  <a:schemeClr val="tx1"/>
                </a:solidFill>
              </a:rPr>
              <a:t>i</a:t>
            </a:r>
            <a:r>
              <a:rPr lang="en-US" sz="1600" dirty="0" smtClean="0">
                <a:solidFill>
                  <a:schemeClr val="tx1"/>
                </a:solidFill>
              </a:rPr>
              <a:t>.</a:t>
            </a:r>
          </a:p>
          <a:p>
            <a:pPr lvl="0">
              <a:buFont typeface="Arial" pitchFamily="34" charset="0"/>
              <a:buChar char="•"/>
            </a:pPr>
            <a:endParaRPr lang="en-US" sz="1600" dirty="0" smtClean="0">
              <a:solidFill>
                <a:schemeClr val="tx1"/>
              </a:solidFill>
            </a:endParaRPr>
          </a:p>
          <a:p>
            <a:pPr>
              <a:buFont typeface="Arial" pitchFamily="34" charset="0"/>
              <a:buChar char="•"/>
            </a:pPr>
            <a:r>
              <a:rPr lang="en-US" sz="1600" dirty="0" smtClean="0">
                <a:solidFill>
                  <a:schemeClr val="tx1"/>
                </a:solidFill>
              </a:rPr>
              <a:t>  </a:t>
            </a:r>
            <a:r>
              <a:rPr lang="en-US" sz="1600" dirty="0" err="1" smtClean="0">
                <a:solidFill>
                  <a:schemeClr val="tx1"/>
                </a:solidFill>
              </a:rPr>
              <a:t>n</a:t>
            </a:r>
            <a:r>
              <a:rPr lang="en-US" sz="1600" baseline="-25000" dirty="0" err="1" smtClean="0">
                <a:solidFill>
                  <a:schemeClr val="tx1"/>
                </a:solidFill>
              </a:rPr>
              <a:t>i</a:t>
            </a:r>
            <a:r>
              <a:rPr lang="en-US" sz="1600" dirty="0" smtClean="0">
                <a:solidFill>
                  <a:schemeClr val="tx1"/>
                </a:solidFill>
              </a:rPr>
              <a:t>(t) is the number of neighbors of agent </a:t>
            </a:r>
            <a:r>
              <a:rPr lang="en-US" sz="1600" dirty="0" err="1" smtClean="0">
                <a:solidFill>
                  <a:schemeClr val="tx1"/>
                </a:solidFill>
              </a:rPr>
              <a:t>i</a:t>
            </a:r>
            <a:r>
              <a:rPr lang="en-US" sz="1600" dirty="0" smtClean="0">
                <a:solidFill>
                  <a:schemeClr val="tx1"/>
                </a:solidFill>
              </a:rPr>
              <a:t> that became aware before time t. </a:t>
            </a:r>
          </a:p>
          <a:p>
            <a:pPr>
              <a:buFont typeface="Arial" pitchFamily="34" charset="0"/>
              <a:buChar char="•"/>
            </a:pPr>
            <a:endParaRPr lang="en-US" sz="1600" dirty="0" smtClean="0">
              <a:solidFill>
                <a:schemeClr val="tx1"/>
              </a:solidFill>
            </a:endParaRPr>
          </a:p>
          <a:p>
            <a:pPr>
              <a:buFont typeface="Arial" pitchFamily="34" charset="0"/>
              <a:buChar char="•"/>
            </a:pPr>
            <a:r>
              <a:rPr lang="en-US" sz="1600" dirty="0" smtClean="0">
                <a:solidFill>
                  <a:schemeClr val="tx1"/>
                </a:solidFill>
              </a:rPr>
              <a:t>  p and q are parameters which indicate the effectiveness of advertising and    	  WOM per unit of time, respectively.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8686800" cy="4343400"/>
          </a:xfrm>
          <a:ln>
            <a:solidFill>
              <a:schemeClr val="bg1"/>
            </a:solidFill>
          </a:ln>
        </p:spPr>
        <p:txBody>
          <a:bodyPr/>
          <a:lstStyle/>
          <a:p>
            <a:pPr>
              <a:buNone/>
            </a:pPr>
            <a:endParaRPr lang="en-US" sz="2000" dirty="0" smtClean="0"/>
          </a:p>
          <a:p>
            <a:pPr algn="ctr">
              <a:buNone/>
            </a:pPr>
            <a:r>
              <a:rPr lang="en-US" sz="1600" dirty="0" smtClean="0"/>
              <a:t>At each iteration, the probability that an unaware agent </a:t>
            </a:r>
            <a:r>
              <a:rPr lang="en-US" sz="1600" dirty="0" err="1" smtClean="0"/>
              <a:t>i</a:t>
            </a:r>
            <a:r>
              <a:rPr lang="en-US" sz="1600" dirty="0" smtClean="0"/>
              <a:t> becomes aware is: </a:t>
            </a:r>
          </a:p>
          <a:p>
            <a:pPr algn="ctr">
              <a:buNone/>
            </a:pPr>
            <a:endParaRPr lang="en-US" sz="1800" dirty="0" smtClean="0"/>
          </a:p>
          <a:p>
            <a:pPr algn="ctr">
              <a:buNone/>
            </a:pPr>
            <a:r>
              <a:rPr lang="en-US" sz="1800" dirty="0" smtClean="0"/>
              <a:t>P</a:t>
            </a:r>
            <a:r>
              <a:rPr lang="en-US" sz="1800" baseline="-25000" dirty="0" smtClean="0"/>
              <a:t>i</a:t>
            </a:r>
            <a:r>
              <a:rPr lang="en-US" sz="1800" dirty="0" smtClean="0"/>
              <a:t>(t) </a:t>
            </a:r>
            <a:r>
              <a:rPr lang="en-US" sz="1800" b="1" dirty="0" smtClean="0"/>
              <a:t>=  </a:t>
            </a:r>
            <a:r>
              <a:rPr lang="en-US" sz="1800" b="1" dirty="0" smtClean="0">
                <a:solidFill>
                  <a:srgbClr val="FF0000"/>
                </a:solidFill>
              </a:rPr>
              <a:t>p </a:t>
            </a:r>
            <a:r>
              <a:rPr lang="en-US" sz="1800" b="1" dirty="0" smtClean="0">
                <a:solidFill>
                  <a:srgbClr val="FF0000"/>
                </a:solidFill>
                <a:latin typeface="Arial Unicode MS"/>
                <a:ea typeface="Arial Unicode MS"/>
                <a:cs typeface="Arial Unicode MS"/>
              </a:rPr>
              <a:t>∆t</a:t>
            </a:r>
            <a:r>
              <a:rPr lang="en-US" sz="1800" b="1" dirty="0" smtClean="0"/>
              <a:t> + </a:t>
            </a:r>
            <a:r>
              <a:rPr lang="en-US" sz="1800" dirty="0" smtClean="0"/>
              <a:t>q </a:t>
            </a:r>
            <a:r>
              <a:rPr lang="en-US" sz="1800" dirty="0" smtClean="0">
                <a:latin typeface="Arial Unicode MS"/>
                <a:ea typeface="Arial Unicode MS"/>
                <a:cs typeface="Arial Unicode MS"/>
              </a:rPr>
              <a:t>∆t</a:t>
            </a:r>
            <a:r>
              <a:rPr lang="en-US" sz="1800" dirty="0" smtClean="0"/>
              <a:t> [</a:t>
            </a:r>
            <a:r>
              <a:rPr lang="en-US" sz="1800" dirty="0" err="1" smtClean="0"/>
              <a:t>n</a:t>
            </a:r>
            <a:r>
              <a:rPr lang="en-US" sz="1800" baseline="-25000" dirty="0" err="1" smtClean="0"/>
              <a:t>i</a:t>
            </a:r>
            <a:r>
              <a:rPr lang="en-US" sz="1800" dirty="0" smtClean="0"/>
              <a:t>(t) /m</a:t>
            </a:r>
            <a:r>
              <a:rPr lang="en-US" sz="1800" baseline="-25000" dirty="0" smtClean="0"/>
              <a:t>i</a:t>
            </a:r>
            <a:r>
              <a:rPr lang="en-US" sz="1800" dirty="0" smtClean="0"/>
              <a:t>] – (p q </a:t>
            </a:r>
            <a:r>
              <a:rPr lang="en-US" sz="1800" dirty="0" smtClean="0">
                <a:latin typeface="Arial Unicode MS"/>
                <a:ea typeface="Arial Unicode MS"/>
                <a:cs typeface="Arial Unicode MS"/>
              </a:rPr>
              <a:t>∆t </a:t>
            </a:r>
            <a:r>
              <a:rPr lang="en-US" sz="1800" baseline="30000" dirty="0" smtClean="0"/>
              <a:t>2</a:t>
            </a:r>
            <a:r>
              <a:rPr lang="en-US" sz="1800" dirty="0" smtClean="0"/>
              <a:t> [</a:t>
            </a:r>
            <a:r>
              <a:rPr lang="en-US" sz="1800" dirty="0" err="1" smtClean="0"/>
              <a:t>n</a:t>
            </a:r>
            <a:r>
              <a:rPr lang="en-US" sz="1800" baseline="-25000" dirty="0" err="1" smtClean="0"/>
              <a:t>i</a:t>
            </a:r>
            <a:r>
              <a:rPr lang="en-US" sz="1800" dirty="0" smtClean="0"/>
              <a:t>(t) /m</a:t>
            </a:r>
            <a:r>
              <a:rPr lang="en-US" sz="1800" baseline="-25000" dirty="0" smtClean="0"/>
              <a:t>i</a:t>
            </a:r>
            <a:r>
              <a:rPr lang="en-US" sz="1800" dirty="0" smtClean="0"/>
              <a:t>])</a:t>
            </a:r>
          </a:p>
          <a:p>
            <a:pPr>
              <a:buNone/>
            </a:pPr>
            <a:r>
              <a:rPr lang="en-US" sz="2000" dirty="0" smtClean="0"/>
              <a:t> </a:t>
            </a:r>
          </a:p>
          <a:p>
            <a:pPr>
              <a:buNone/>
            </a:pPr>
            <a:endParaRPr lang="en-US" sz="2000" dirty="0" smtClean="0"/>
          </a:p>
          <a:p>
            <a:pPr>
              <a:buNone/>
            </a:pPr>
            <a:r>
              <a:rPr lang="en-US" sz="1200" b="1" dirty="0" smtClean="0">
                <a:solidFill>
                  <a:srgbClr val="FF0000"/>
                </a:solidFill>
              </a:rPr>
              <a:t>		          Probability that agent         </a:t>
            </a:r>
            <a:endParaRPr lang="en-US" sz="1200" b="1" dirty="0" smtClean="0">
              <a:solidFill>
                <a:srgbClr val="18AE80"/>
              </a:solidFill>
            </a:endParaRPr>
          </a:p>
          <a:p>
            <a:pPr>
              <a:buNone/>
            </a:pPr>
            <a:r>
              <a:rPr lang="en-US" sz="1200" b="1" dirty="0" smtClean="0">
                <a:solidFill>
                  <a:srgbClr val="FF0000"/>
                </a:solidFill>
              </a:rPr>
              <a:t>		          becomes aware due to        </a:t>
            </a:r>
            <a:endParaRPr lang="en-US" sz="1200" b="1" dirty="0" smtClean="0">
              <a:solidFill>
                <a:srgbClr val="18AE80"/>
              </a:solidFill>
            </a:endParaRPr>
          </a:p>
          <a:p>
            <a:pPr>
              <a:buNone/>
            </a:pPr>
            <a:r>
              <a:rPr lang="en-US" sz="1200" b="1" dirty="0" smtClean="0">
                <a:solidFill>
                  <a:srgbClr val="FF0000"/>
                </a:solidFill>
              </a:rPr>
              <a:t>		          advertising .                        </a:t>
            </a:r>
            <a:endParaRPr lang="en-US" sz="1200" b="1" dirty="0">
              <a:solidFill>
                <a:srgbClr val="18AE80"/>
              </a:solidFill>
            </a:endParaRPr>
          </a:p>
        </p:txBody>
      </p:sp>
      <p:sp>
        <p:nvSpPr>
          <p:cNvPr id="3" name="Title 2"/>
          <p:cNvSpPr>
            <a:spLocks noGrp="1"/>
          </p:cNvSpPr>
          <p:nvPr>
            <p:ph type="title"/>
          </p:nvPr>
        </p:nvSpPr>
        <p:spPr>
          <a:xfrm>
            <a:off x="457200" y="274638"/>
            <a:ext cx="8229600" cy="1249362"/>
          </a:xfrm>
        </p:spPr>
        <p:txBody>
          <a:bodyPr>
            <a:normAutofit/>
          </a:bodyPr>
          <a:lstStyle/>
          <a:p>
            <a:pPr algn="ctr"/>
            <a:r>
              <a:rPr lang="en-US" sz="3200" dirty="0" smtClean="0"/>
              <a:t>Probability an Agent Becomes Aware</a:t>
            </a:r>
            <a:endParaRPr lang="en-US" sz="3200" dirty="0"/>
          </a:p>
        </p:txBody>
      </p:sp>
      <p:sp>
        <p:nvSpPr>
          <p:cNvPr id="4" name="Rectangle 3"/>
          <p:cNvSpPr/>
          <p:nvPr/>
        </p:nvSpPr>
        <p:spPr>
          <a:xfrm>
            <a:off x="685800" y="4495800"/>
            <a:ext cx="7924800" cy="1752600"/>
          </a:xfrm>
          <a:prstGeom prst="rect">
            <a:avLst/>
          </a:prstGeom>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1600" dirty="0" smtClean="0">
                <a:solidFill>
                  <a:schemeClr val="tx1"/>
                </a:solidFill>
              </a:rPr>
              <a:t>  m</a:t>
            </a:r>
            <a:r>
              <a:rPr lang="en-US" sz="1600" baseline="-25000" dirty="0" smtClean="0">
                <a:solidFill>
                  <a:schemeClr val="tx1"/>
                </a:solidFill>
              </a:rPr>
              <a:t>i</a:t>
            </a:r>
            <a:r>
              <a:rPr lang="en-US" sz="1600" dirty="0" smtClean="0">
                <a:solidFill>
                  <a:schemeClr val="tx1"/>
                </a:solidFill>
              </a:rPr>
              <a:t> is the number of neighbors of agent </a:t>
            </a:r>
            <a:r>
              <a:rPr lang="en-US" sz="1600" dirty="0" err="1" smtClean="0">
                <a:solidFill>
                  <a:schemeClr val="tx1"/>
                </a:solidFill>
              </a:rPr>
              <a:t>i</a:t>
            </a:r>
            <a:r>
              <a:rPr lang="en-US" sz="1600" dirty="0" smtClean="0">
                <a:solidFill>
                  <a:schemeClr val="tx1"/>
                </a:solidFill>
              </a:rPr>
              <a:t>.</a:t>
            </a:r>
          </a:p>
          <a:p>
            <a:pPr lvl="0">
              <a:buFont typeface="Arial" pitchFamily="34" charset="0"/>
              <a:buChar char="•"/>
            </a:pPr>
            <a:endParaRPr lang="en-US" sz="1600" dirty="0" smtClean="0">
              <a:solidFill>
                <a:schemeClr val="tx1"/>
              </a:solidFill>
            </a:endParaRPr>
          </a:p>
          <a:p>
            <a:pPr>
              <a:buFont typeface="Arial" pitchFamily="34" charset="0"/>
              <a:buChar char="•"/>
            </a:pPr>
            <a:r>
              <a:rPr lang="en-US" sz="1600" dirty="0" smtClean="0">
                <a:solidFill>
                  <a:schemeClr val="tx1"/>
                </a:solidFill>
              </a:rPr>
              <a:t>  </a:t>
            </a:r>
            <a:r>
              <a:rPr lang="en-US" sz="1600" dirty="0" err="1" smtClean="0">
                <a:solidFill>
                  <a:schemeClr val="tx1"/>
                </a:solidFill>
              </a:rPr>
              <a:t>n</a:t>
            </a:r>
            <a:r>
              <a:rPr lang="en-US" sz="1600" baseline="-25000" dirty="0" err="1" smtClean="0">
                <a:solidFill>
                  <a:schemeClr val="tx1"/>
                </a:solidFill>
              </a:rPr>
              <a:t>i</a:t>
            </a:r>
            <a:r>
              <a:rPr lang="en-US" sz="1600" dirty="0" smtClean="0">
                <a:solidFill>
                  <a:schemeClr val="tx1"/>
                </a:solidFill>
              </a:rPr>
              <a:t>(t) is the number of neighbors of agent </a:t>
            </a:r>
            <a:r>
              <a:rPr lang="en-US" sz="1600" dirty="0" err="1" smtClean="0">
                <a:solidFill>
                  <a:schemeClr val="tx1"/>
                </a:solidFill>
              </a:rPr>
              <a:t>i</a:t>
            </a:r>
            <a:r>
              <a:rPr lang="en-US" sz="1600" dirty="0" smtClean="0">
                <a:solidFill>
                  <a:schemeClr val="tx1"/>
                </a:solidFill>
              </a:rPr>
              <a:t> that became aware before time t. </a:t>
            </a:r>
          </a:p>
          <a:p>
            <a:pPr>
              <a:buFont typeface="Arial" pitchFamily="34" charset="0"/>
              <a:buChar char="•"/>
            </a:pPr>
            <a:endParaRPr lang="en-US" sz="1600" dirty="0" smtClean="0">
              <a:solidFill>
                <a:schemeClr val="tx1"/>
              </a:solidFill>
            </a:endParaRPr>
          </a:p>
          <a:p>
            <a:pPr>
              <a:buFont typeface="Arial" pitchFamily="34" charset="0"/>
              <a:buChar char="•"/>
            </a:pPr>
            <a:r>
              <a:rPr lang="en-US" sz="1600" dirty="0" smtClean="0">
                <a:solidFill>
                  <a:schemeClr val="tx1"/>
                </a:solidFill>
              </a:rPr>
              <a:t>  p and q are parameters which indicate the effectiveness of advertising and    	  WOM per unit of time, respectively.</a:t>
            </a:r>
          </a:p>
        </p:txBody>
      </p:sp>
      <p:cxnSp>
        <p:nvCxnSpPr>
          <p:cNvPr id="27" name="Curved Connector 26"/>
          <p:cNvCxnSpPr/>
          <p:nvPr/>
        </p:nvCxnSpPr>
        <p:spPr>
          <a:xfrm rot="5400000" flipH="1" flipV="1">
            <a:off x="2171700" y="2628900"/>
            <a:ext cx="685800" cy="457200"/>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8686800" cy="4343400"/>
          </a:xfrm>
          <a:ln>
            <a:solidFill>
              <a:schemeClr val="bg1"/>
            </a:solidFill>
          </a:ln>
        </p:spPr>
        <p:txBody>
          <a:bodyPr/>
          <a:lstStyle/>
          <a:p>
            <a:pPr>
              <a:buNone/>
            </a:pPr>
            <a:endParaRPr lang="en-US" sz="2000" dirty="0" smtClean="0"/>
          </a:p>
          <a:p>
            <a:pPr algn="ctr">
              <a:buNone/>
            </a:pPr>
            <a:r>
              <a:rPr lang="en-US" sz="1600" dirty="0" smtClean="0"/>
              <a:t>At each iteration, the probability that an unaware agent </a:t>
            </a:r>
            <a:r>
              <a:rPr lang="en-US" sz="1600" dirty="0" err="1" smtClean="0"/>
              <a:t>i</a:t>
            </a:r>
            <a:r>
              <a:rPr lang="en-US" sz="1600" dirty="0" smtClean="0"/>
              <a:t> becomes aware is: </a:t>
            </a:r>
          </a:p>
          <a:p>
            <a:pPr algn="ctr">
              <a:buNone/>
            </a:pPr>
            <a:endParaRPr lang="en-US" sz="1800" dirty="0" smtClean="0"/>
          </a:p>
          <a:p>
            <a:pPr algn="ctr">
              <a:buNone/>
            </a:pPr>
            <a:r>
              <a:rPr lang="en-US" sz="1800" dirty="0" smtClean="0"/>
              <a:t>P</a:t>
            </a:r>
            <a:r>
              <a:rPr lang="en-US" sz="1800" baseline="-25000" dirty="0" smtClean="0"/>
              <a:t>i</a:t>
            </a:r>
            <a:r>
              <a:rPr lang="en-US" sz="1800" dirty="0" smtClean="0"/>
              <a:t>(t) =  </a:t>
            </a:r>
            <a:r>
              <a:rPr lang="en-US" sz="1800" b="1" dirty="0" smtClean="0">
                <a:solidFill>
                  <a:srgbClr val="FF0000"/>
                </a:solidFill>
              </a:rPr>
              <a:t>p </a:t>
            </a:r>
            <a:r>
              <a:rPr lang="en-US" sz="1800" b="1" dirty="0" smtClean="0">
                <a:solidFill>
                  <a:srgbClr val="FF0000"/>
                </a:solidFill>
                <a:latin typeface="Arial Unicode MS"/>
                <a:ea typeface="Arial Unicode MS"/>
                <a:cs typeface="Arial Unicode MS"/>
              </a:rPr>
              <a:t>∆t</a:t>
            </a:r>
            <a:r>
              <a:rPr lang="en-US" sz="1800" dirty="0" smtClean="0"/>
              <a:t> </a:t>
            </a:r>
            <a:r>
              <a:rPr lang="en-US" sz="1800" b="1" dirty="0" smtClean="0"/>
              <a:t>+</a:t>
            </a:r>
            <a:r>
              <a:rPr lang="en-US" sz="1800" dirty="0" smtClean="0"/>
              <a:t> </a:t>
            </a:r>
            <a:r>
              <a:rPr lang="en-US" sz="1800" b="1" dirty="0" smtClean="0">
                <a:solidFill>
                  <a:srgbClr val="00B0F0"/>
                </a:solidFill>
              </a:rPr>
              <a:t>q </a:t>
            </a:r>
            <a:r>
              <a:rPr lang="en-US" sz="1800" b="1" dirty="0" smtClean="0">
                <a:solidFill>
                  <a:srgbClr val="00B0F0"/>
                </a:solidFill>
                <a:latin typeface="Arial Unicode MS"/>
                <a:ea typeface="Arial Unicode MS"/>
                <a:cs typeface="Arial Unicode MS"/>
              </a:rPr>
              <a:t>∆t</a:t>
            </a:r>
            <a:r>
              <a:rPr lang="en-US" sz="1800" b="1" dirty="0" smtClean="0">
                <a:solidFill>
                  <a:srgbClr val="00B0F0"/>
                </a:solidFill>
              </a:rPr>
              <a:t> [</a:t>
            </a:r>
            <a:r>
              <a:rPr lang="en-US" sz="1800" b="1" dirty="0" err="1" smtClean="0">
                <a:solidFill>
                  <a:srgbClr val="00B0F0"/>
                </a:solidFill>
              </a:rPr>
              <a:t>n</a:t>
            </a:r>
            <a:r>
              <a:rPr lang="en-US" sz="1800" b="1" baseline="-25000" dirty="0" err="1" smtClean="0">
                <a:solidFill>
                  <a:srgbClr val="00B0F0"/>
                </a:solidFill>
              </a:rPr>
              <a:t>i</a:t>
            </a:r>
            <a:r>
              <a:rPr lang="en-US" sz="1800" b="1" dirty="0" smtClean="0">
                <a:solidFill>
                  <a:srgbClr val="00B0F0"/>
                </a:solidFill>
              </a:rPr>
              <a:t>(t) /m</a:t>
            </a:r>
            <a:r>
              <a:rPr lang="en-US" sz="1800" b="1" baseline="-25000" dirty="0" smtClean="0">
                <a:solidFill>
                  <a:srgbClr val="00B0F0"/>
                </a:solidFill>
              </a:rPr>
              <a:t>i</a:t>
            </a:r>
            <a:r>
              <a:rPr lang="en-US" sz="1800" b="1" dirty="0" smtClean="0">
                <a:solidFill>
                  <a:srgbClr val="00B0F0"/>
                </a:solidFill>
              </a:rPr>
              <a:t>]</a:t>
            </a:r>
            <a:r>
              <a:rPr lang="en-US" sz="1800" dirty="0" smtClean="0">
                <a:solidFill>
                  <a:srgbClr val="00B0F0"/>
                </a:solidFill>
              </a:rPr>
              <a:t> </a:t>
            </a:r>
            <a:r>
              <a:rPr lang="en-US" sz="1800" b="1" dirty="0" smtClean="0"/>
              <a:t>–</a:t>
            </a:r>
            <a:r>
              <a:rPr lang="en-US" sz="1800" dirty="0" smtClean="0"/>
              <a:t> (p q </a:t>
            </a:r>
            <a:r>
              <a:rPr lang="en-US" sz="1800" dirty="0" smtClean="0">
                <a:latin typeface="Arial Unicode MS"/>
                <a:ea typeface="Arial Unicode MS"/>
                <a:cs typeface="Arial Unicode MS"/>
              </a:rPr>
              <a:t>∆t </a:t>
            </a:r>
            <a:r>
              <a:rPr lang="en-US" sz="1800" baseline="30000" dirty="0" smtClean="0"/>
              <a:t>2</a:t>
            </a:r>
            <a:r>
              <a:rPr lang="en-US" sz="1800" dirty="0" smtClean="0"/>
              <a:t> [</a:t>
            </a:r>
            <a:r>
              <a:rPr lang="en-US" sz="1800" dirty="0" err="1" smtClean="0"/>
              <a:t>n</a:t>
            </a:r>
            <a:r>
              <a:rPr lang="en-US" sz="1800" baseline="-25000" dirty="0" err="1" smtClean="0"/>
              <a:t>i</a:t>
            </a:r>
            <a:r>
              <a:rPr lang="en-US" sz="1800" dirty="0" smtClean="0"/>
              <a:t>(t) /m</a:t>
            </a:r>
            <a:r>
              <a:rPr lang="en-US" sz="1800" baseline="-25000" dirty="0" smtClean="0"/>
              <a:t>i</a:t>
            </a:r>
            <a:r>
              <a:rPr lang="en-US" sz="1800" dirty="0" smtClean="0"/>
              <a:t>])</a:t>
            </a:r>
          </a:p>
          <a:p>
            <a:pPr>
              <a:buNone/>
            </a:pPr>
            <a:r>
              <a:rPr lang="en-US" sz="2000" dirty="0" smtClean="0"/>
              <a:t> </a:t>
            </a:r>
          </a:p>
          <a:p>
            <a:pPr>
              <a:buNone/>
            </a:pPr>
            <a:endParaRPr lang="en-US" sz="2000" dirty="0" smtClean="0"/>
          </a:p>
          <a:p>
            <a:pPr>
              <a:buNone/>
            </a:pPr>
            <a:r>
              <a:rPr lang="en-US" sz="1200" b="1" dirty="0" smtClean="0">
                <a:solidFill>
                  <a:srgbClr val="FF0000"/>
                </a:solidFill>
              </a:rPr>
              <a:t>		          Probability that agent         </a:t>
            </a:r>
            <a:r>
              <a:rPr lang="en-US" sz="1200" b="1" dirty="0" smtClean="0">
                <a:solidFill>
                  <a:srgbClr val="00B0F0"/>
                </a:solidFill>
              </a:rPr>
              <a:t>Probability that agent</a:t>
            </a:r>
            <a:endParaRPr lang="en-US" sz="1200" b="1" dirty="0" smtClean="0">
              <a:solidFill>
                <a:srgbClr val="18AE80"/>
              </a:solidFill>
            </a:endParaRPr>
          </a:p>
          <a:p>
            <a:pPr>
              <a:buNone/>
            </a:pPr>
            <a:r>
              <a:rPr lang="en-US" sz="1200" b="1" dirty="0" smtClean="0">
                <a:solidFill>
                  <a:srgbClr val="FF0000"/>
                </a:solidFill>
              </a:rPr>
              <a:t>		          becomes aware due to        </a:t>
            </a:r>
            <a:r>
              <a:rPr lang="en-US" sz="1200" b="1" dirty="0" smtClean="0">
                <a:solidFill>
                  <a:srgbClr val="00B0F0"/>
                </a:solidFill>
              </a:rPr>
              <a:t>becomes aware due to</a:t>
            </a:r>
            <a:endParaRPr lang="en-US" sz="1200" b="1" dirty="0" smtClean="0">
              <a:solidFill>
                <a:srgbClr val="18AE80"/>
              </a:solidFill>
            </a:endParaRPr>
          </a:p>
          <a:p>
            <a:pPr>
              <a:buNone/>
            </a:pPr>
            <a:r>
              <a:rPr lang="en-US" sz="1200" b="1" dirty="0" smtClean="0">
                <a:solidFill>
                  <a:srgbClr val="FF0000"/>
                </a:solidFill>
              </a:rPr>
              <a:t>		          advertising .                        </a:t>
            </a:r>
            <a:r>
              <a:rPr lang="en-US" sz="1200" b="1" dirty="0" smtClean="0">
                <a:solidFill>
                  <a:srgbClr val="00B0F0"/>
                </a:solidFill>
              </a:rPr>
              <a:t>WOM.                                       </a:t>
            </a:r>
            <a:endParaRPr lang="en-US" sz="1200" b="1" dirty="0">
              <a:solidFill>
                <a:srgbClr val="18AE80"/>
              </a:solidFill>
            </a:endParaRPr>
          </a:p>
        </p:txBody>
      </p:sp>
      <p:sp>
        <p:nvSpPr>
          <p:cNvPr id="3" name="Title 2"/>
          <p:cNvSpPr>
            <a:spLocks noGrp="1"/>
          </p:cNvSpPr>
          <p:nvPr>
            <p:ph type="title"/>
          </p:nvPr>
        </p:nvSpPr>
        <p:spPr>
          <a:xfrm>
            <a:off x="457200" y="274638"/>
            <a:ext cx="8229600" cy="1249362"/>
          </a:xfrm>
        </p:spPr>
        <p:txBody>
          <a:bodyPr>
            <a:normAutofit/>
          </a:bodyPr>
          <a:lstStyle/>
          <a:p>
            <a:pPr algn="ctr"/>
            <a:r>
              <a:rPr lang="en-US" sz="3200" dirty="0" smtClean="0"/>
              <a:t>Probability an Agent Becomes Aware</a:t>
            </a:r>
            <a:endParaRPr lang="en-US" sz="3200" dirty="0"/>
          </a:p>
        </p:txBody>
      </p:sp>
      <p:sp>
        <p:nvSpPr>
          <p:cNvPr id="4" name="Rectangle 3"/>
          <p:cNvSpPr/>
          <p:nvPr/>
        </p:nvSpPr>
        <p:spPr>
          <a:xfrm>
            <a:off x="685800" y="4495800"/>
            <a:ext cx="7924800" cy="1752600"/>
          </a:xfrm>
          <a:prstGeom prst="rect">
            <a:avLst/>
          </a:prstGeom>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1600" dirty="0" smtClean="0">
                <a:solidFill>
                  <a:schemeClr val="tx1"/>
                </a:solidFill>
              </a:rPr>
              <a:t>  m</a:t>
            </a:r>
            <a:r>
              <a:rPr lang="en-US" sz="1600" baseline="-25000" dirty="0" smtClean="0">
                <a:solidFill>
                  <a:schemeClr val="tx1"/>
                </a:solidFill>
              </a:rPr>
              <a:t>i</a:t>
            </a:r>
            <a:r>
              <a:rPr lang="en-US" sz="1600" dirty="0" smtClean="0">
                <a:solidFill>
                  <a:schemeClr val="tx1"/>
                </a:solidFill>
              </a:rPr>
              <a:t> is the number of neighbors of agent </a:t>
            </a:r>
            <a:r>
              <a:rPr lang="en-US" sz="1600" dirty="0" err="1" smtClean="0">
                <a:solidFill>
                  <a:schemeClr val="tx1"/>
                </a:solidFill>
              </a:rPr>
              <a:t>i</a:t>
            </a:r>
            <a:r>
              <a:rPr lang="en-US" sz="1600" dirty="0" smtClean="0">
                <a:solidFill>
                  <a:schemeClr val="tx1"/>
                </a:solidFill>
              </a:rPr>
              <a:t>.</a:t>
            </a:r>
          </a:p>
          <a:p>
            <a:pPr lvl="0">
              <a:buFont typeface="Arial" pitchFamily="34" charset="0"/>
              <a:buChar char="•"/>
            </a:pPr>
            <a:endParaRPr lang="en-US" sz="1600" dirty="0" smtClean="0">
              <a:solidFill>
                <a:schemeClr val="tx1"/>
              </a:solidFill>
            </a:endParaRPr>
          </a:p>
          <a:p>
            <a:pPr>
              <a:buFont typeface="Arial" pitchFamily="34" charset="0"/>
              <a:buChar char="•"/>
            </a:pPr>
            <a:r>
              <a:rPr lang="en-US" sz="1600" dirty="0" smtClean="0">
                <a:solidFill>
                  <a:schemeClr val="tx1"/>
                </a:solidFill>
              </a:rPr>
              <a:t>  </a:t>
            </a:r>
            <a:r>
              <a:rPr lang="en-US" sz="1600" dirty="0" err="1" smtClean="0">
                <a:solidFill>
                  <a:schemeClr val="tx1"/>
                </a:solidFill>
              </a:rPr>
              <a:t>n</a:t>
            </a:r>
            <a:r>
              <a:rPr lang="en-US" sz="1600" baseline="-25000" dirty="0" err="1" smtClean="0">
                <a:solidFill>
                  <a:schemeClr val="tx1"/>
                </a:solidFill>
              </a:rPr>
              <a:t>i</a:t>
            </a:r>
            <a:r>
              <a:rPr lang="en-US" sz="1600" dirty="0" smtClean="0">
                <a:solidFill>
                  <a:schemeClr val="tx1"/>
                </a:solidFill>
              </a:rPr>
              <a:t>(t) is the number of neighbors of agent </a:t>
            </a:r>
            <a:r>
              <a:rPr lang="en-US" sz="1600" dirty="0" err="1" smtClean="0">
                <a:solidFill>
                  <a:schemeClr val="tx1"/>
                </a:solidFill>
              </a:rPr>
              <a:t>i</a:t>
            </a:r>
            <a:r>
              <a:rPr lang="en-US" sz="1600" dirty="0" smtClean="0">
                <a:solidFill>
                  <a:schemeClr val="tx1"/>
                </a:solidFill>
              </a:rPr>
              <a:t> that became aware before time t. </a:t>
            </a:r>
          </a:p>
          <a:p>
            <a:pPr>
              <a:buFont typeface="Arial" pitchFamily="34" charset="0"/>
              <a:buChar char="•"/>
            </a:pPr>
            <a:endParaRPr lang="en-US" sz="1600" dirty="0" smtClean="0">
              <a:solidFill>
                <a:schemeClr val="tx1"/>
              </a:solidFill>
            </a:endParaRPr>
          </a:p>
          <a:p>
            <a:pPr>
              <a:buFont typeface="Arial" pitchFamily="34" charset="0"/>
              <a:buChar char="•"/>
            </a:pPr>
            <a:r>
              <a:rPr lang="en-US" sz="1600" dirty="0" smtClean="0">
                <a:solidFill>
                  <a:schemeClr val="tx1"/>
                </a:solidFill>
              </a:rPr>
              <a:t>  p and q are parameters which indicate the effectiveness of advertising and    	  WOM per unit of time, respectively.</a:t>
            </a:r>
          </a:p>
        </p:txBody>
      </p:sp>
      <p:cxnSp>
        <p:nvCxnSpPr>
          <p:cNvPr id="18" name="Curved Connector 17"/>
          <p:cNvCxnSpPr/>
          <p:nvPr/>
        </p:nvCxnSpPr>
        <p:spPr>
          <a:xfrm rot="5400000" flipH="1" flipV="1">
            <a:off x="3854450" y="2851150"/>
            <a:ext cx="685800" cy="12700"/>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rot="5400000" flipH="1" flipV="1">
            <a:off x="2247900" y="2628900"/>
            <a:ext cx="685800" cy="457200"/>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8686800" cy="4343400"/>
          </a:xfrm>
          <a:ln>
            <a:solidFill>
              <a:schemeClr val="bg1"/>
            </a:solidFill>
          </a:ln>
        </p:spPr>
        <p:txBody>
          <a:bodyPr/>
          <a:lstStyle/>
          <a:p>
            <a:pPr>
              <a:buNone/>
            </a:pPr>
            <a:endParaRPr lang="en-US" sz="2000" dirty="0" smtClean="0"/>
          </a:p>
          <a:p>
            <a:pPr algn="ctr">
              <a:buNone/>
            </a:pPr>
            <a:r>
              <a:rPr lang="en-US" sz="1600" dirty="0" smtClean="0"/>
              <a:t>At each iteration, the probability that an unaware agent </a:t>
            </a:r>
            <a:r>
              <a:rPr lang="en-US" sz="1600" dirty="0" err="1" smtClean="0"/>
              <a:t>i</a:t>
            </a:r>
            <a:r>
              <a:rPr lang="en-US" sz="1600" dirty="0" smtClean="0"/>
              <a:t> becomes aware is: </a:t>
            </a:r>
          </a:p>
          <a:p>
            <a:pPr algn="ctr">
              <a:buNone/>
            </a:pPr>
            <a:endParaRPr lang="en-US" sz="1800" dirty="0" smtClean="0"/>
          </a:p>
          <a:p>
            <a:pPr algn="ctr">
              <a:buNone/>
            </a:pPr>
            <a:r>
              <a:rPr lang="en-US" sz="1800" dirty="0" smtClean="0"/>
              <a:t>P</a:t>
            </a:r>
            <a:r>
              <a:rPr lang="en-US" sz="1800" baseline="-25000" dirty="0" smtClean="0"/>
              <a:t>i</a:t>
            </a:r>
            <a:r>
              <a:rPr lang="en-US" sz="1800" dirty="0" smtClean="0"/>
              <a:t>(t) =  </a:t>
            </a:r>
            <a:r>
              <a:rPr lang="en-US" sz="1800" b="1" dirty="0" smtClean="0">
                <a:solidFill>
                  <a:srgbClr val="FF0000"/>
                </a:solidFill>
              </a:rPr>
              <a:t>p </a:t>
            </a:r>
            <a:r>
              <a:rPr lang="en-US" sz="1800" b="1" dirty="0" smtClean="0">
                <a:solidFill>
                  <a:srgbClr val="FF0000"/>
                </a:solidFill>
                <a:latin typeface="Arial Unicode MS"/>
                <a:ea typeface="Arial Unicode MS"/>
                <a:cs typeface="Arial Unicode MS"/>
              </a:rPr>
              <a:t>∆t</a:t>
            </a:r>
            <a:r>
              <a:rPr lang="en-US" sz="1800" dirty="0" smtClean="0"/>
              <a:t> </a:t>
            </a:r>
            <a:r>
              <a:rPr lang="en-US" sz="1800" b="1" dirty="0" smtClean="0"/>
              <a:t>+</a:t>
            </a:r>
            <a:r>
              <a:rPr lang="en-US" sz="1800" dirty="0" smtClean="0"/>
              <a:t> </a:t>
            </a:r>
            <a:r>
              <a:rPr lang="en-US" sz="1800" b="1" dirty="0" smtClean="0">
                <a:solidFill>
                  <a:srgbClr val="00B0F0"/>
                </a:solidFill>
              </a:rPr>
              <a:t>q </a:t>
            </a:r>
            <a:r>
              <a:rPr lang="en-US" sz="1800" b="1" dirty="0" smtClean="0">
                <a:solidFill>
                  <a:srgbClr val="00B0F0"/>
                </a:solidFill>
                <a:latin typeface="Arial Unicode MS"/>
                <a:ea typeface="Arial Unicode MS"/>
                <a:cs typeface="Arial Unicode MS"/>
              </a:rPr>
              <a:t>∆t</a:t>
            </a:r>
            <a:r>
              <a:rPr lang="en-US" sz="1800" b="1" dirty="0" smtClean="0">
                <a:solidFill>
                  <a:srgbClr val="00B0F0"/>
                </a:solidFill>
              </a:rPr>
              <a:t> [</a:t>
            </a:r>
            <a:r>
              <a:rPr lang="en-US" sz="1800" b="1" dirty="0" err="1" smtClean="0">
                <a:solidFill>
                  <a:srgbClr val="00B0F0"/>
                </a:solidFill>
              </a:rPr>
              <a:t>n</a:t>
            </a:r>
            <a:r>
              <a:rPr lang="en-US" sz="1800" b="1" baseline="-25000" dirty="0" err="1" smtClean="0">
                <a:solidFill>
                  <a:srgbClr val="00B0F0"/>
                </a:solidFill>
              </a:rPr>
              <a:t>i</a:t>
            </a:r>
            <a:r>
              <a:rPr lang="en-US" sz="1800" b="1" dirty="0" smtClean="0">
                <a:solidFill>
                  <a:srgbClr val="00B0F0"/>
                </a:solidFill>
              </a:rPr>
              <a:t>(t) /m</a:t>
            </a:r>
            <a:r>
              <a:rPr lang="en-US" sz="1800" b="1" baseline="-25000" dirty="0" smtClean="0">
                <a:solidFill>
                  <a:srgbClr val="00B0F0"/>
                </a:solidFill>
              </a:rPr>
              <a:t>i</a:t>
            </a:r>
            <a:r>
              <a:rPr lang="en-US" sz="1800" b="1" dirty="0" smtClean="0">
                <a:solidFill>
                  <a:srgbClr val="00B0F0"/>
                </a:solidFill>
              </a:rPr>
              <a:t>]</a:t>
            </a:r>
            <a:r>
              <a:rPr lang="en-US" sz="1800" dirty="0" smtClean="0">
                <a:solidFill>
                  <a:srgbClr val="00B0F0"/>
                </a:solidFill>
              </a:rPr>
              <a:t> </a:t>
            </a:r>
            <a:r>
              <a:rPr lang="en-US" sz="1800" b="1" dirty="0" smtClean="0"/>
              <a:t>–</a:t>
            </a:r>
            <a:r>
              <a:rPr lang="en-US" sz="1800" dirty="0" smtClean="0"/>
              <a:t> </a:t>
            </a:r>
            <a:r>
              <a:rPr lang="en-US" sz="1800" b="1" dirty="0" smtClean="0">
                <a:solidFill>
                  <a:srgbClr val="18AE80"/>
                </a:solidFill>
              </a:rPr>
              <a:t>(p q </a:t>
            </a:r>
            <a:r>
              <a:rPr lang="en-US" sz="1800" b="1" dirty="0" smtClean="0">
                <a:solidFill>
                  <a:srgbClr val="18AE80"/>
                </a:solidFill>
                <a:latin typeface="Arial Unicode MS"/>
                <a:ea typeface="Arial Unicode MS"/>
                <a:cs typeface="Arial Unicode MS"/>
              </a:rPr>
              <a:t>∆t </a:t>
            </a:r>
            <a:r>
              <a:rPr lang="en-US" sz="1800" b="1" baseline="30000" dirty="0" smtClean="0">
                <a:solidFill>
                  <a:srgbClr val="18AE80"/>
                </a:solidFill>
              </a:rPr>
              <a:t>2</a:t>
            </a:r>
            <a:r>
              <a:rPr lang="en-US" sz="1800" b="1" dirty="0" smtClean="0">
                <a:solidFill>
                  <a:srgbClr val="18AE80"/>
                </a:solidFill>
              </a:rPr>
              <a:t> [</a:t>
            </a:r>
            <a:r>
              <a:rPr lang="en-US" sz="1800" b="1" dirty="0" err="1" smtClean="0">
                <a:solidFill>
                  <a:srgbClr val="18AE80"/>
                </a:solidFill>
              </a:rPr>
              <a:t>n</a:t>
            </a:r>
            <a:r>
              <a:rPr lang="en-US" sz="1800" b="1" baseline="-25000" dirty="0" err="1" smtClean="0">
                <a:solidFill>
                  <a:srgbClr val="18AE80"/>
                </a:solidFill>
              </a:rPr>
              <a:t>i</a:t>
            </a:r>
            <a:r>
              <a:rPr lang="en-US" sz="1800" b="1" dirty="0" smtClean="0">
                <a:solidFill>
                  <a:srgbClr val="18AE80"/>
                </a:solidFill>
              </a:rPr>
              <a:t>(t) /m</a:t>
            </a:r>
            <a:r>
              <a:rPr lang="en-US" sz="1800" b="1" baseline="-25000" dirty="0" smtClean="0">
                <a:solidFill>
                  <a:srgbClr val="18AE80"/>
                </a:solidFill>
              </a:rPr>
              <a:t>i</a:t>
            </a:r>
            <a:r>
              <a:rPr lang="en-US" sz="1800" b="1" dirty="0" smtClean="0">
                <a:solidFill>
                  <a:srgbClr val="18AE80"/>
                </a:solidFill>
              </a:rPr>
              <a:t>])</a:t>
            </a:r>
          </a:p>
          <a:p>
            <a:pPr>
              <a:buNone/>
            </a:pPr>
            <a:r>
              <a:rPr lang="en-US" sz="2000" dirty="0" smtClean="0"/>
              <a:t> </a:t>
            </a:r>
          </a:p>
          <a:p>
            <a:pPr>
              <a:buNone/>
            </a:pPr>
            <a:endParaRPr lang="en-US" sz="2000" dirty="0" smtClean="0"/>
          </a:p>
          <a:p>
            <a:pPr>
              <a:buNone/>
            </a:pPr>
            <a:r>
              <a:rPr lang="en-US" sz="1200" b="1" dirty="0" smtClean="0">
                <a:solidFill>
                  <a:srgbClr val="FF0000"/>
                </a:solidFill>
              </a:rPr>
              <a:t>		          Probability that agent         </a:t>
            </a:r>
            <a:r>
              <a:rPr lang="en-US" sz="1200" b="1" dirty="0" smtClean="0">
                <a:solidFill>
                  <a:srgbClr val="00B0F0"/>
                </a:solidFill>
              </a:rPr>
              <a:t>Probability that agent               </a:t>
            </a:r>
            <a:r>
              <a:rPr lang="en-US" sz="1200" b="1" dirty="0" smtClean="0">
                <a:solidFill>
                  <a:srgbClr val="18AE80"/>
                </a:solidFill>
              </a:rPr>
              <a:t>Probability that agent  </a:t>
            </a:r>
          </a:p>
          <a:p>
            <a:pPr>
              <a:buNone/>
            </a:pPr>
            <a:r>
              <a:rPr lang="en-US" sz="1200" b="1" dirty="0" smtClean="0">
                <a:solidFill>
                  <a:srgbClr val="FF0000"/>
                </a:solidFill>
              </a:rPr>
              <a:t>		          becomes aware due to        </a:t>
            </a:r>
            <a:r>
              <a:rPr lang="en-US" sz="1200" b="1" dirty="0" smtClean="0">
                <a:solidFill>
                  <a:srgbClr val="00B0F0"/>
                </a:solidFill>
              </a:rPr>
              <a:t>becomes aware due to             </a:t>
            </a:r>
            <a:r>
              <a:rPr lang="en-US" sz="1200" b="1" dirty="0" smtClean="0">
                <a:solidFill>
                  <a:srgbClr val="18AE80"/>
                </a:solidFill>
              </a:rPr>
              <a:t>becomes aware due to </a:t>
            </a:r>
          </a:p>
          <a:p>
            <a:pPr>
              <a:buNone/>
            </a:pPr>
            <a:r>
              <a:rPr lang="en-US" sz="1200" b="1" dirty="0" smtClean="0">
                <a:solidFill>
                  <a:srgbClr val="FF0000"/>
                </a:solidFill>
              </a:rPr>
              <a:t>		          advertising .                        </a:t>
            </a:r>
            <a:r>
              <a:rPr lang="en-US" sz="1200" b="1" dirty="0" smtClean="0">
                <a:solidFill>
                  <a:srgbClr val="00B0F0"/>
                </a:solidFill>
              </a:rPr>
              <a:t>WOM.                                       </a:t>
            </a:r>
            <a:r>
              <a:rPr lang="en-US" sz="1200" b="1" dirty="0" smtClean="0">
                <a:solidFill>
                  <a:srgbClr val="18AE80"/>
                </a:solidFill>
              </a:rPr>
              <a:t>both advertising and WOM.</a:t>
            </a:r>
            <a:endParaRPr lang="en-US" sz="1200" b="1" dirty="0">
              <a:solidFill>
                <a:srgbClr val="18AE80"/>
              </a:solidFill>
            </a:endParaRPr>
          </a:p>
        </p:txBody>
      </p:sp>
      <p:sp>
        <p:nvSpPr>
          <p:cNvPr id="3" name="Title 2"/>
          <p:cNvSpPr>
            <a:spLocks noGrp="1"/>
          </p:cNvSpPr>
          <p:nvPr>
            <p:ph type="title"/>
          </p:nvPr>
        </p:nvSpPr>
        <p:spPr>
          <a:xfrm>
            <a:off x="457200" y="274638"/>
            <a:ext cx="8229600" cy="1249362"/>
          </a:xfrm>
        </p:spPr>
        <p:txBody>
          <a:bodyPr>
            <a:normAutofit/>
          </a:bodyPr>
          <a:lstStyle/>
          <a:p>
            <a:pPr algn="ctr"/>
            <a:r>
              <a:rPr lang="en-US" sz="3200" dirty="0" smtClean="0"/>
              <a:t>Probability an Agent Becomes Aware</a:t>
            </a:r>
            <a:endParaRPr lang="en-US" sz="3200" dirty="0"/>
          </a:p>
        </p:txBody>
      </p:sp>
      <p:sp>
        <p:nvSpPr>
          <p:cNvPr id="4" name="Rectangle 3"/>
          <p:cNvSpPr/>
          <p:nvPr/>
        </p:nvSpPr>
        <p:spPr>
          <a:xfrm>
            <a:off x="685800" y="4495800"/>
            <a:ext cx="7924800" cy="1752600"/>
          </a:xfrm>
          <a:prstGeom prst="rect">
            <a:avLst/>
          </a:prstGeom>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1600" dirty="0" smtClean="0">
                <a:solidFill>
                  <a:schemeClr val="tx1"/>
                </a:solidFill>
              </a:rPr>
              <a:t>  m</a:t>
            </a:r>
            <a:r>
              <a:rPr lang="en-US" sz="1600" baseline="-25000" dirty="0" smtClean="0">
                <a:solidFill>
                  <a:schemeClr val="tx1"/>
                </a:solidFill>
              </a:rPr>
              <a:t>i</a:t>
            </a:r>
            <a:r>
              <a:rPr lang="en-US" sz="1600" dirty="0" smtClean="0">
                <a:solidFill>
                  <a:schemeClr val="tx1"/>
                </a:solidFill>
              </a:rPr>
              <a:t> is the number of neighbors of agent </a:t>
            </a:r>
            <a:r>
              <a:rPr lang="en-US" sz="1600" dirty="0" err="1" smtClean="0">
                <a:solidFill>
                  <a:schemeClr val="tx1"/>
                </a:solidFill>
              </a:rPr>
              <a:t>i</a:t>
            </a:r>
            <a:r>
              <a:rPr lang="en-US" sz="1600" dirty="0" smtClean="0">
                <a:solidFill>
                  <a:schemeClr val="tx1"/>
                </a:solidFill>
              </a:rPr>
              <a:t>.</a:t>
            </a:r>
          </a:p>
          <a:p>
            <a:pPr lvl="0">
              <a:buFont typeface="Arial" pitchFamily="34" charset="0"/>
              <a:buChar char="•"/>
            </a:pPr>
            <a:endParaRPr lang="en-US" sz="1600" dirty="0" smtClean="0">
              <a:solidFill>
                <a:schemeClr val="tx1"/>
              </a:solidFill>
            </a:endParaRPr>
          </a:p>
          <a:p>
            <a:pPr>
              <a:buFont typeface="Arial" pitchFamily="34" charset="0"/>
              <a:buChar char="•"/>
            </a:pPr>
            <a:r>
              <a:rPr lang="en-US" sz="1600" dirty="0" smtClean="0">
                <a:solidFill>
                  <a:schemeClr val="tx1"/>
                </a:solidFill>
              </a:rPr>
              <a:t>  </a:t>
            </a:r>
            <a:r>
              <a:rPr lang="en-US" sz="1600" dirty="0" err="1" smtClean="0">
                <a:solidFill>
                  <a:schemeClr val="tx1"/>
                </a:solidFill>
              </a:rPr>
              <a:t>n</a:t>
            </a:r>
            <a:r>
              <a:rPr lang="en-US" sz="1600" baseline="-25000" dirty="0" err="1" smtClean="0">
                <a:solidFill>
                  <a:schemeClr val="tx1"/>
                </a:solidFill>
              </a:rPr>
              <a:t>i</a:t>
            </a:r>
            <a:r>
              <a:rPr lang="en-US" sz="1600" dirty="0" smtClean="0">
                <a:solidFill>
                  <a:schemeClr val="tx1"/>
                </a:solidFill>
              </a:rPr>
              <a:t>(t) is the number of neighbors of agent </a:t>
            </a:r>
            <a:r>
              <a:rPr lang="en-US" sz="1600" dirty="0" err="1" smtClean="0">
                <a:solidFill>
                  <a:schemeClr val="tx1"/>
                </a:solidFill>
              </a:rPr>
              <a:t>i</a:t>
            </a:r>
            <a:r>
              <a:rPr lang="en-US" sz="1600" dirty="0" smtClean="0">
                <a:solidFill>
                  <a:schemeClr val="tx1"/>
                </a:solidFill>
              </a:rPr>
              <a:t> that became aware before time t. </a:t>
            </a:r>
          </a:p>
          <a:p>
            <a:pPr>
              <a:buFont typeface="Arial" pitchFamily="34" charset="0"/>
              <a:buChar char="•"/>
            </a:pPr>
            <a:endParaRPr lang="en-US" sz="1600" dirty="0" smtClean="0">
              <a:solidFill>
                <a:schemeClr val="tx1"/>
              </a:solidFill>
            </a:endParaRPr>
          </a:p>
          <a:p>
            <a:pPr>
              <a:buFont typeface="Arial" pitchFamily="34" charset="0"/>
              <a:buChar char="•"/>
            </a:pPr>
            <a:r>
              <a:rPr lang="en-US" sz="1600" dirty="0" smtClean="0">
                <a:solidFill>
                  <a:schemeClr val="tx1"/>
                </a:solidFill>
              </a:rPr>
              <a:t>  p and q are parameters which indicate the effectiveness of advertising and    	  WOM per unit of time, respectively.</a:t>
            </a:r>
          </a:p>
        </p:txBody>
      </p:sp>
      <p:cxnSp>
        <p:nvCxnSpPr>
          <p:cNvPr id="9" name="Curved Connector 8"/>
          <p:cNvCxnSpPr/>
          <p:nvPr/>
        </p:nvCxnSpPr>
        <p:spPr>
          <a:xfrm rot="16200000" flipV="1">
            <a:off x="5829300" y="2705100"/>
            <a:ext cx="685800" cy="304800"/>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5400000" flipH="1" flipV="1">
            <a:off x="3854450" y="2851150"/>
            <a:ext cx="685800" cy="12700"/>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rot="5400000" flipH="1" flipV="1">
            <a:off x="2247900" y="2628900"/>
            <a:ext cx="685800" cy="457200"/>
          </a:xfrm>
          <a:prstGeom prst="curved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64291"/>
          </a:xfrm>
        </p:spPr>
        <p:txBody>
          <a:bodyPr>
            <a:noAutofit/>
          </a:bodyPr>
          <a:lstStyle/>
          <a:p>
            <a:pPr marL="0" indent="0" algn="just">
              <a:spcBef>
                <a:spcPts val="0"/>
              </a:spcBef>
              <a:spcAft>
                <a:spcPts val="1400"/>
              </a:spcAft>
              <a:buNone/>
            </a:pPr>
            <a:r>
              <a:rPr lang="en-US" sz="1400" dirty="0" smtClean="0"/>
              <a:t>Arbitrarily identify the N agents with the set 1,…, N. Let A denote the E</a:t>
            </a:r>
            <a:r>
              <a:rPr lang="en-US" sz="1400" dirty="0" smtClean="0">
                <a:ea typeface="Arial Unicode MS"/>
                <a:cs typeface="Arial Unicode MS"/>
              </a:rPr>
              <a:t>×</a:t>
            </a:r>
            <a:r>
              <a:rPr lang="en-US" sz="1400" dirty="0" smtClean="0"/>
              <a:t>2 matrix listing all (directed) edges of the graph as ordered pairs of nodes.</a:t>
            </a:r>
          </a:p>
          <a:p>
            <a:pPr marL="0" indent="0" algn="just">
              <a:spcBef>
                <a:spcPts val="0"/>
              </a:spcBef>
              <a:spcAft>
                <a:spcPts val="1400"/>
              </a:spcAft>
              <a:buNone/>
            </a:pPr>
            <a:r>
              <a:rPr lang="en-US" sz="1400" dirty="0" smtClean="0"/>
              <a:t>INPUT: matrix A, parameters p and q.</a:t>
            </a:r>
          </a:p>
          <a:p>
            <a:pPr marL="452628" indent="-342900" algn="just">
              <a:spcBef>
                <a:spcPts val="0"/>
              </a:spcBef>
              <a:spcAft>
                <a:spcPts val="1400"/>
              </a:spcAft>
              <a:buFont typeface="+mj-lt"/>
              <a:buAutoNum type="arabicPeriod"/>
            </a:pPr>
            <a:r>
              <a:rPr lang="en-US" sz="1400" dirty="0" smtClean="0"/>
              <a:t>Keep track of the state of the agents in a length-N bit vector initialized to all zeros.</a:t>
            </a:r>
          </a:p>
          <a:p>
            <a:pPr marL="452628" indent="-342900" algn="just">
              <a:spcBef>
                <a:spcPts val="0"/>
              </a:spcBef>
              <a:spcAft>
                <a:spcPts val="1400"/>
              </a:spcAft>
              <a:buFont typeface="+mj-lt"/>
              <a:buAutoNum type="arabicPeriod"/>
            </a:pPr>
            <a:r>
              <a:rPr lang="en-US" sz="1400" dirty="0" smtClean="0"/>
              <a:t>At each time step, for each agent:</a:t>
            </a:r>
          </a:p>
          <a:p>
            <a:pPr marL="946404" lvl="2" indent="-342900" algn="just">
              <a:spcBef>
                <a:spcPts val="0"/>
              </a:spcBef>
              <a:spcAft>
                <a:spcPts val="1400"/>
              </a:spcAft>
              <a:buFont typeface="+mj-lt"/>
              <a:buAutoNum type="arabicPeriod"/>
            </a:pPr>
            <a:r>
              <a:rPr lang="en-US" sz="1400" dirty="0" smtClean="0"/>
              <a:t>Check the bit vector to determine if the agent is already aware. If so, skip it.</a:t>
            </a:r>
          </a:p>
          <a:p>
            <a:pPr marL="946404" lvl="2" indent="-342900" algn="just">
              <a:spcBef>
                <a:spcPts val="0"/>
              </a:spcBef>
              <a:spcAft>
                <a:spcPts val="1400"/>
              </a:spcAft>
              <a:buFont typeface="+mj-lt"/>
              <a:buAutoNum type="arabicPeriod"/>
            </a:pPr>
            <a:r>
              <a:rPr lang="en-US" sz="1400" dirty="0" smtClean="0"/>
              <a:t>Make the agent newly aware with probability p.  </a:t>
            </a:r>
          </a:p>
          <a:p>
            <a:pPr marL="946404" lvl="2" indent="-342900" algn="just">
              <a:spcBef>
                <a:spcPts val="0"/>
              </a:spcBef>
              <a:spcAft>
                <a:spcPts val="1400"/>
              </a:spcAft>
              <a:buFont typeface="+mj-lt"/>
              <a:buAutoNum type="arabicPeriod"/>
            </a:pPr>
            <a:r>
              <a:rPr lang="en-US" sz="1400" dirty="0" smtClean="0"/>
              <a:t>Look up the agent’s neighbors in A. Determine what fraction of them are aware.  Make the agent newly aware with probability q times that fraction.</a:t>
            </a:r>
          </a:p>
          <a:p>
            <a:pPr marL="946404" lvl="2" indent="-342900" algn="just">
              <a:spcBef>
                <a:spcPts val="0"/>
              </a:spcBef>
              <a:spcAft>
                <a:spcPts val="1400"/>
              </a:spcAft>
              <a:buFont typeface="+mj-lt"/>
              <a:buAutoNum type="arabicPeriod"/>
            </a:pPr>
            <a:r>
              <a:rPr lang="en-US" sz="1400" dirty="0" smtClean="0"/>
              <a:t>Once all agents have been processed, record the newly aware ones as aware in the bit vector.</a:t>
            </a:r>
          </a:p>
          <a:p>
            <a:pPr marL="452628" indent="-342900" algn="just">
              <a:spcBef>
                <a:spcPts val="0"/>
              </a:spcBef>
              <a:spcAft>
                <a:spcPts val="1400"/>
              </a:spcAft>
              <a:buFont typeface="+mj-lt"/>
              <a:buAutoNum type="arabicPeriod"/>
            </a:pPr>
            <a:r>
              <a:rPr lang="en-US" sz="1400" dirty="0" smtClean="0"/>
              <a:t>Stop once all agents have become aware or after a maximum number of iterations.</a:t>
            </a:r>
          </a:p>
          <a:p>
            <a:pPr marL="0" indent="0" algn="just">
              <a:spcBef>
                <a:spcPts val="0"/>
              </a:spcBef>
              <a:spcAft>
                <a:spcPts val="1400"/>
              </a:spcAft>
              <a:buNone/>
            </a:pPr>
            <a:r>
              <a:rPr lang="en-US" sz="1400" dirty="0" smtClean="0"/>
              <a:t>OUTPUT: complete history of the bit vector.</a:t>
            </a:r>
          </a:p>
        </p:txBody>
      </p:sp>
      <p:sp>
        <p:nvSpPr>
          <p:cNvPr id="3" name="Title 2"/>
          <p:cNvSpPr>
            <a:spLocks noGrp="1"/>
          </p:cNvSpPr>
          <p:nvPr>
            <p:ph type="title"/>
          </p:nvPr>
        </p:nvSpPr>
        <p:spPr/>
        <p:txBody>
          <a:bodyPr>
            <a:normAutofit/>
          </a:bodyPr>
          <a:lstStyle/>
          <a:p>
            <a:pPr algn="ctr"/>
            <a:r>
              <a:rPr lang="en-US" sz="4000" dirty="0" smtClean="0"/>
              <a:t>Algorithm Summary</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a:spcBef>
                <a:spcPts val="0"/>
              </a:spcBef>
              <a:spcAft>
                <a:spcPts val="2400"/>
              </a:spcAft>
              <a:buNone/>
            </a:pPr>
            <a:r>
              <a:rPr lang="en-US" sz="2400" dirty="0" smtClean="0"/>
              <a:t>	</a:t>
            </a:r>
          </a:p>
          <a:p>
            <a:pPr marL="0" indent="0" algn="just">
              <a:spcBef>
                <a:spcPts val="0"/>
              </a:spcBef>
              <a:spcAft>
                <a:spcPts val="2400"/>
              </a:spcAft>
              <a:buNone/>
            </a:pPr>
            <a:endParaRPr lang="en-US" sz="2400" dirty="0" smtClean="0"/>
          </a:p>
          <a:p>
            <a:pPr marL="0" indent="0" algn="just">
              <a:spcBef>
                <a:spcPts val="0"/>
              </a:spcBef>
              <a:spcAft>
                <a:spcPts val="2400"/>
              </a:spcAft>
              <a:buNone/>
            </a:pPr>
            <a:r>
              <a:rPr lang="en-US" sz="2400" dirty="0" smtClean="0"/>
              <a:t>To help us understand patterns of communication, we develop models.</a:t>
            </a:r>
          </a:p>
          <a:p>
            <a:pPr marL="0" indent="0" algn="just">
              <a:spcBef>
                <a:spcPts val="0"/>
              </a:spcBef>
              <a:spcAft>
                <a:spcPts val="2400"/>
              </a:spcAft>
              <a:buNone/>
            </a:pPr>
            <a:r>
              <a:rPr lang="en-US" sz="2400" dirty="0" smtClean="0"/>
              <a:t>The goal of an information diffusion model is to depict how a piece of information spreads through a given population over time. We are interested in the successive increases in the fraction of people who are aware of the information.</a:t>
            </a:r>
          </a:p>
        </p:txBody>
      </p:sp>
      <p:sp>
        <p:nvSpPr>
          <p:cNvPr id="3" name="Title 2"/>
          <p:cNvSpPr>
            <a:spLocks noGrp="1"/>
          </p:cNvSpPr>
          <p:nvPr>
            <p:ph type="title"/>
          </p:nvPr>
        </p:nvSpPr>
        <p:spPr/>
        <p:txBody>
          <a:bodyPr>
            <a:normAutofit/>
          </a:bodyPr>
          <a:lstStyle/>
          <a:p>
            <a:pPr algn="ctr"/>
            <a:r>
              <a:rPr lang="en-US" sz="4000" dirty="0" smtClean="0"/>
              <a:t>Information Diffusion Models</a:t>
            </a:r>
            <a:endParaRPr lang="en-US" sz="4000" dirty="0"/>
          </a:p>
        </p:txBody>
      </p:sp>
      <p:pic>
        <p:nvPicPr>
          <p:cNvPr id="4" name="Picture 3" descr="tin can phone.jpg"/>
          <p:cNvPicPr>
            <a:picLocks noChangeAspect="1"/>
          </p:cNvPicPr>
          <p:nvPr/>
        </p:nvPicPr>
        <p:blipFill>
          <a:blip r:embed="rId3" cstate="print"/>
          <a:stretch>
            <a:fillRect/>
          </a:stretch>
        </p:blipFill>
        <p:spPr>
          <a:xfrm>
            <a:off x="3547872" y="1600200"/>
            <a:ext cx="2047875" cy="1152525"/>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I plan to run the simulation numerous times and </a:t>
            </a:r>
            <a:r>
              <a:rPr lang="en-US" sz="2400" dirty="0" err="1" smtClean="0"/>
              <a:t>analyse</a:t>
            </a:r>
            <a:r>
              <a:rPr lang="en-US" sz="2400" dirty="0" smtClean="0"/>
              <a:t> the resulting data. I wish to examine the empirical distribution of the aware fraction F(t) of the network at each time t. To do so, I will compute the first two moments of the distributions. Then I will plot, as a function of time, the mean F</a:t>
            </a:r>
            <a:r>
              <a:rPr lang="en-US" sz="2400" dirty="0" smtClean="0">
                <a:latin typeface="Lucida Sans Unicode"/>
                <a:cs typeface="Lucida Sans Unicode"/>
              </a:rPr>
              <a:t>̅</a:t>
            </a:r>
            <a:r>
              <a:rPr lang="en-US" sz="2400" dirty="0" smtClean="0"/>
              <a:t>(t) surrounded by 90 percent confidence intervals.</a:t>
            </a:r>
            <a:endParaRPr lang="en-US" sz="2400" dirty="0"/>
          </a:p>
        </p:txBody>
      </p:sp>
      <p:sp>
        <p:nvSpPr>
          <p:cNvPr id="3" name="Title 2"/>
          <p:cNvSpPr>
            <a:spLocks noGrp="1"/>
          </p:cNvSpPr>
          <p:nvPr>
            <p:ph type="title"/>
          </p:nvPr>
        </p:nvSpPr>
        <p:spPr/>
        <p:txBody>
          <a:bodyPr>
            <a:normAutofit/>
          </a:bodyPr>
          <a:lstStyle/>
          <a:p>
            <a:pPr algn="ctr"/>
            <a:r>
              <a:rPr lang="en-US" sz="4000" dirty="0" smtClean="0"/>
              <a:t>Statistical Analysis of Results</a:t>
            </a:r>
            <a:endParaRPr lang="en-US" sz="4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spcBef>
                <a:spcPts val="0"/>
              </a:spcBef>
              <a:spcAft>
                <a:spcPts val="2400"/>
              </a:spcAft>
            </a:pPr>
            <a:r>
              <a:rPr lang="en-US" sz="2400" dirty="0" smtClean="0"/>
              <a:t>All code will be implemented in MATLAB.</a:t>
            </a:r>
          </a:p>
          <a:p>
            <a:pPr algn="just">
              <a:spcBef>
                <a:spcPts val="0"/>
              </a:spcBef>
              <a:spcAft>
                <a:spcPts val="2400"/>
              </a:spcAft>
            </a:pPr>
            <a:r>
              <a:rPr lang="en-US" sz="2400" dirty="0" smtClean="0"/>
              <a:t>Outside Software: an implementation of the agent-based Bass model written in </a:t>
            </a:r>
            <a:r>
              <a:rPr lang="en-US" sz="2400" dirty="0" err="1" smtClean="0"/>
              <a:t>NetLogo</a:t>
            </a:r>
            <a:r>
              <a:rPr lang="en-US" sz="2400" dirty="0" smtClean="0"/>
              <a:t>, a programming language used to develop agent-based simulations.</a:t>
            </a:r>
          </a:p>
          <a:p>
            <a:pPr algn="just">
              <a:spcBef>
                <a:spcPts val="0"/>
              </a:spcBef>
              <a:spcAft>
                <a:spcPts val="2400"/>
              </a:spcAft>
            </a:pPr>
            <a:r>
              <a:rPr lang="en-US" sz="2400" dirty="0" smtClean="0"/>
              <a:t>Hardware: AMD Opteron computer, 32 cores, 256 GB of RAM.</a:t>
            </a:r>
          </a:p>
          <a:p>
            <a:pPr algn="just">
              <a:spcBef>
                <a:spcPts val="0"/>
              </a:spcBef>
              <a:spcAft>
                <a:spcPts val="2400"/>
              </a:spcAft>
            </a:pPr>
            <a:r>
              <a:rPr lang="en-US" sz="2400" dirty="0" smtClean="0"/>
              <a:t>Parallelization: multiple simulations will run in parallel. Each run will be logged and later </a:t>
            </a:r>
            <a:r>
              <a:rPr lang="en-US" sz="2400" dirty="0" err="1" smtClean="0"/>
              <a:t>analysed</a:t>
            </a:r>
            <a:r>
              <a:rPr lang="en-US" sz="2400" dirty="0" smtClean="0"/>
              <a:t>.</a:t>
            </a:r>
            <a:endParaRPr lang="en-US" sz="2400" dirty="0"/>
          </a:p>
        </p:txBody>
      </p:sp>
      <p:sp>
        <p:nvSpPr>
          <p:cNvPr id="3" name="Title 2"/>
          <p:cNvSpPr>
            <a:spLocks noGrp="1"/>
          </p:cNvSpPr>
          <p:nvPr>
            <p:ph type="title"/>
          </p:nvPr>
        </p:nvSpPr>
        <p:spPr/>
        <p:txBody>
          <a:bodyPr>
            <a:normAutofit/>
          </a:bodyPr>
          <a:lstStyle/>
          <a:p>
            <a:pPr algn="ctr"/>
            <a:r>
              <a:rPr lang="en-US" sz="4000" dirty="0" smtClean="0"/>
              <a:t>Implementation</a:t>
            </a:r>
            <a:endParaRPr lang="en-US" sz="4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The network structure for my simulations will be derived from real-world Twitter data.  </a:t>
            </a:r>
          </a:p>
          <a:p>
            <a:endParaRPr lang="en-US" sz="1800" dirty="0" smtClean="0"/>
          </a:p>
          <a:p>
            <a:r>
              <a:rPr lang="en-US" sz="1800" dirty="0" smtClean="0"/>
              <a:t>I will use a database containing two such networks, each given in the form of an E</a:t>
            </a:r>
            <a:r>
              <a:rPr lang="en-US" sz="1800" dirty="0" smtClean="0">
                <a:ea typeface="Arial Unicode MS"/>
                <a:cs typeface="Arial Unicode MS"/>
              </a:rPr>
              <a:t>×</a:t>
            </a:r>
            <a:r>
              <a:rPr lang="en-US" sz="1800" dirty="0" smtClean="0"/>
              <a:t>2 matrix listing the E directed edges of a graph as ordered pairs of nodes. The graphs contain approximately 5,000 and 2,000 edges, respectively. </a:t>
            </a:r>
          </a:p>
          <a:p>
            <a:endParaRPr lang="en-US" sz="1800" dirty="0" smtClean="0"/>
          </a:p>
          <a:p>
            <a:r>
              <a:rPr lang="en-US" sz="1800" dirty="0" smtClean="0"/>
              <a:t>I will also have data for testing my algorithm to see how well it predicts the actual spread of information through a Twitter network.  I will use the above matrices along with an M-long vector giving the time (measured from t=0) when a node changed states from unaware to aware, where M is at most the size of the network.</a:t>
            </a:r>
          </a:p>
          <a:p>
            <a:endParaRPr lang="en-US" sz="1800" dirty="0" smtClean="0"/>
          </a:p>
          <a:p>
            <a:pPr>
              <a:buNone/>
            </a:pPr>
            <a:r>
              <a:rPr lang="en-US" sz="1800" dirty="0" smtClean="0"/>
              <a:t>   </a:t>
            </a:r>
          </a:p>
          <a:p>
            <a:endParaRPr lang="en-US" sz="1800" dirty="0" smtClean="0"/>
          </a:p>
          <a:p>
            <a:endParaRPr lang="en-US" sz="1800" dirty="0" smtClean="0"/>
          </a:p>
          <a:p>
            <a:endParaRPr lang="en-US" sz="1800" dirty="0" smtClean="0"/>
          </a:p>
          <a:p>
            <a:pPr>
              <a:buNone/>
            </a:pPr>
            <a:endParaRPr lang="en-US" sz="1800" dirty="0"/>
          </a:p>
        </p:txBody>
      </p:sp>
      <p:sp>
        <p:nvSpPr>
          <p:cNvPr id="3" name="Title 2"/>
          <p:cNvSpPr>
            <a:spLocks noGrp="1"/>
          </p:cNvSpPr>
          <p:nvPr>
            <p:ph type="title"/>
          </p:nvPr>
        </p:nvSpPr>
        <p:spPr/>
        <p:txBody>
          <a:bodyPr>
            <a:normAutofit/>
          </a:bodyPr>
          <a:lstStyle/>
          <a:p>
            <a:pPr algn="ctr"/>
            <a:r>
              <a:rPr lang="en-US" sz="3200" dirty="0" smtClean="0"/>
              <a:t>Databases</a:t>
            </a:r>
            <a:endParaRPr lang="en-US"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buNone/>
            </a:pPr>
            <a:r>
              <a:rPr lang="en-US" sz="2400" dirty="0" smtClean="0"/>
              <a:t>	</a:t>
            </a:r>
            <a:r>
              <a:rPr lang="en-US" sz="2000" dirty="0" smtClean="0"/>
              <a:t>To verify that I have implemented the (conceptual) agent-based Bass model correctly, I will validate my code in the following ways:</a:t>
            </a:r>
          </a:p>
          <a:p>
            <a:pPr marL="566928" indent="-457200">
              <a:buFont typeface="+mj-lt"/>
              <a:buAutoNum type="arabicPeriod"/>
            </a:pPr>
            <a:endParaRPr lang="en-US" sz="2000" dirty="0" smtClean="0"/>
          </a:p>
          <a:p>
            <a:pPr marL="566928" indent="-457200">
              <a:buFont typeface="+mj-lt"/>
              <a:buAutoNum type="arabicPeriod"/>
            </a:pPr>
            <a:r>
              <a:rPr lang="en-US" sz="2000" dirty="0" smtClean="0"/>
              <a:t>I will compare my results to those obtained in a simulation performed with </a:t>
            </a:r>
            <a:r>
              <a:rPr lang="en-US" sz="2000" dirty="0" err="1" smtClean="0"/>
              <a:t>NetLogo</a:t>
            </a:r>
            <a:r>
              <a:rPr lang="en-US" sz="2000" dirty="0" smtClean="0"/>
              <a:t>, software used in agent-based modeling.</a:t>
            </a:r>
          </a:p>
          <a:p>
            <a:pPr marL="566928" indent="-457200">
              <a:buFont typeface="+mj-lt"/>
              <a:buAutoNum type="arabicPeriod"/>
            </a:pPr>
            <a:endParaRPr lang="en-US" sz="2000" dirty="0" smtClean="0"/>
          </a:p>
          <a:p>
            <a:pPr marL="566928" indent="-457200">
              <a:buFont typeface="+mj-lt"/>
              <a:buAutoNum type="arabicPeriod"/>
            </a:pPr>
            <a:r>
              <a:rPr lang="en-US" sz="2000" dirty="0" smtClean="0"/>
              <a:t>I will perform traditional verification techniques used in agent-based modeling.</a:t>
            </a:r>
          </a:p>
          <a:p>
            <a:pPr marL="566928" indent="-457200">
              <a:buFont typeface="+mj-lt"/>
              <a:buAutoNum type="arabicPeriod"/>
            </a:pPr>
            <a:endParaRPr lang="en-US" sz="2000" dirty="0" smtClean="0"/>
          </a:p>
          <a:p>
            <a:pPr marL="566928" indent="-457200">
              <a:buFont typeface="+mj-lt"/>
              <a:buAutoNum type="arabicPeriod"/>
            </a:pPr>
            <a:r>
              <a:rPr lang="en-US" sz="2000" dirty="0" smtClean="0"/>
              <a:t>I will verify that my results are well approximated by the analytical differential equation-based Bass model.</a:t>
            </a:r>
          </a:p>
          <a:p>
            <a:pPr marL="566928" indent="-457200">
              <a:buFont typeface="+mj-lt"/>
              <a:buAutoNum type="arabicPeriod"/>
            </a:pPr>
            <a:endParaRPr lang="en-US" sz="2400" dirty="0" smtClean="0"/>
          </a:p>
          <a:p>
            <a:pPr>
              <a:buNone/>
            </a:pPr>
            <a:endParaRPr lang="en-US" sz="2400" dirty="0" smtClean="0"/>
          </a:p>
        </p:txBody>
      </p:sp>
      <p:sp>
        <p:nvSpPr>
          <p:cNvPr id="3" name="Title 2"/>
          <p:cNvSpPr>
            <a:spLocks noGrp="1"/>
          </p:cNvSpPr>
          <p:nvPr>
            <p:ph type="title"/>
          </p:nvPr>
        </p:nvSpPr>
        <p:spPr/>
        <p:txBody>
          <a:bodyPr>
            <a:normAutofit/>
          </a:bodyPr>
          <a:lstStyle/>
          <a:p>
            <a:pPr algn="ctr"/>
            <a:r>
              <a:rPr lang="en-US" sz="3200" dirty="0" smtClean="0"/>
              <a:t>Validation</a:t>
            </a:r>
            <a:endParaRPr lang="en-US"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buNone/>
            </a:pPr>
            <a:r>
              <a:rPr lang="en-US" sz="2000" dirty="0" smtClean="0"/>
              <a:t>	</a:t>
            </a:r>
          </a:p>
          <a:p>
            <a:pPr lvl="0">
              <a:buNone/>
            </a:pPr>
            <a:r>
              <a:rPr lang="en-US" sz="2000" dirty="0" smtClean="0"/>
              <a:t>	</a:t>
            </a:r>
            <a:r>
              <a:rPr lang="en-US" sz="2900" dirty="0" smtClean="0"/>
              <a:t>I will perform three types of the validation methods traditionally used with agent-based models: (1) Corner Cases, (2) Sampled Cases, and (3) Relative Value Testing.</a:t>
            </a:r>
          </a:p>
          <a:p>
            <a:pPr lvl="0">
              <a:buNone/>
            </a:pPr>
            <a:endParaRPr lang="en-US" sz="2900" dirty="0" smtClean="0"/>
          </a:p>
          <a:p>
            <a:pPr marL="365760" lvl="1" indent="-256032">
              <a:spcBef>
                <a:spcPts val="400"/>
              </a:spcBef>
              <a:buSzPct val="68000"/>
              <a:buNone/>
            </a:pPr>
            <a:r>
              <a:rPr lang="en-US" sz="2900" dirty="0" smtClean="0"/>
              <a:t>	</a:t>
            </a:r>
            <a:r>
              <a:rPr lang="en-US" sz="2900" b="1" dirty="0" smtClean="0">
                <a:solidFill>
                  <a:srgbClr val="C00000"/>
                </a:solidFill>
              </a:rPr>
              <a:t>Corner Cases </a:t>
            </a:r>
            <a:r>
              <a:rPr lang="en-US" sz="2900" dirty="0" smtClean="0"/>
              <a:t>test to make sure that the model behaves as expected when extreme values are given as inputs. </a:t>
            </a:r>
          </a:p>
          <a:p>
            <a:pPr marL="365760" lvl="1" indent="-256032">
              <a:spcBef>
                <a:spcPts val="400"/>
              </a:spcBef>
              <a:buSzPct val="68000"/>
              <a:buFont typeface="Wingdings" pitchFamily="2" charset="2"/>
              <a:buChar char="Ø"/>
            </a:pPr>
            <a:endParaRPr lang="en-US" sz="2900" dirty="0" smtClean="0">
              <a:solidFill>
                <a:srgbClr val="C00000"/>
              </a:solidFill>
            </a:endParaRPr>
          </a:p>
          <a:p>
            <a:pPr marL="603504" lvl="2" indent="-256032">
              <a:spcBef>
                <a:spcPts val="400"/>
              </a:spcBef>
              <a:buSzPct val="68000"/>
              <a:buFont typeface="Wingdings" pitchFamily="2" charset="2"/>
              <a:buChar char="Ø"/>
            </a:pPr>
            <a:r>
              <a:rPr lang="en-US" sz="2700" dirty="0" smtClean="0"/>
              <a:t>If p=0 and q=1, then no one should be aware at the end of the simulation.</a:t>
            </a:r>
          </a:p>
          <a:p>
            <a:pPr marL="603504" lvl="2" indent="-256032">
              <a:spcBef>
                <a:spcPts val="400"/>
              </a:spcBef>
              <a:buSzPct val="68000"/>
              <a:buFont typeface="Wingdings" pitchFamily="2" charset="2"/>
              <a:buChar char="Ø"/>
            </a:pPr>
            <a:endParaRPr lang="en-US" sz="2700" dirty="0" smtClean="0"/>
          </a:p>
          <a:p>
            <a:pPr marL="603504" lvl="2" indent="-256032">
              <a:spcBef>
                <a:spcPts val="400"/>
              </a:spcBef>
              <a:buSzPct val="68000"/>
              <a:buFont typeface="Wingdings" pitchFamily="2" charset="2"/>
              <a:buChar char="Ø"/>
            </a:pPr>
            <a:r>
              <a:rPr lang="en-US" sz="2700" dirty="0" smtClean="0"/>
              <a:t>If p=1 and q=0, then all agents should be aware after the first iteration.</a:t>
            </a:r>
            <a:endParaRPr lang="en-US" sz="1800" dirty="0" smtClean="0"/>
          </a:p>
          <a:p>
            <a:pPr lvl="0">
              <a:buNone/>
            </a:pPr>
            <a:endParaRPr lang="en-US" sz="2000" dirty="0" smtClean="0"/>
          </a:p>
          <a:p>
            <a:pPr lvl="0">
              <a:buNone/>
            </a:pPr>
            <a:endParaRPr lang="en-US" sz="2000" dirty="0" smtClean="0"/>
          </a:p>
          <a:p>
            <a:endParaRPr lang="en-US" sz="2000" dirty="0"/>
          </a:p>
        </p:txBody>
      </p:sp>
      <p:sp>
        <p:nvSpPr>
          <p:cNvPr id="3" name="Title 2"/>
          <p:cNvSpPr>
            <a:spLocks noGrp="1"/>
          </p:cNvSpPr>
          <p:nvPr>
            <p:ph type="title"/>
          </p:nvPr>
        </p:nvSpPr>
        <p:spPr/>
        <p:txBody>
          <a:bodyPr>
            <a:normAutofit/>
          </a:bodyPr>
          <a:lstStyle/>
          <a:p>
            <a:pPr algn="ctr"/>
            <a:r>
              <a:rPr lang="en-US" sz="2800" dirty="0" smtClean="0"/>
              <a:t>Commonly-Used Techniques to</a:t>
            </a:r>
            <a:br>
              <a:rPr lang="en-US" sz="2800" dirty="0" smtClean="0"/>
            </a:br>
            <a:r>
              <a:rPr lang="en-US" sz="2800" dirty="0" smtClean="0"/>
              <a:t> Validate Agent-Based Models</a:t>
            </a:r>
            <a:endParaRPr 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03504" lvl="2" indent="-256032">
              <a:spcBef>
                <a:spcPts val="400"/>
              </a:spcBef>
              <a:buSzPct val="68000"/>
              <a:buNone/>
            </a:pPr>
            <a:r>
              <a:rPr lang="en-US" sz="2000" b="1" dirty="0" smtClean="0">
                <a:solidFill>
                  <a:srgbClr val="C00000"/>
                </a:solidFill>
              </a:rPr>
              <a:t>	</a:t>
            </a:r>
          </a:p>
          <a:p>
            <a:pPr marL="603504" lvl="2" indent="-256032">
              <a:spcBef>
                <a:spcPts val="400"/>
              </a:spcBef>
              <a:buSzPct val="68000"/>
              <a:buNone/>
            </a:pPr>
            <a:r>
              <a:rPr lang="en-US" sz="2000" b="1" dirty="0" smtClean="0">
                <a:solidFill>
                  <a:srgbClr val="C00000"/>
                </a:solidFill>
              </a:rPr>
              <a:t>	</a:t>
            </a:r>
            <a:r>
              <a:rPr lang="en-US" sz="2200" b="1" dirty="0" smtClean="0">
                <a:solidFill>
                  <a:srgbClr val="C00000"/>
                </a:solidFill>
              </a:rPr>
              <a:t>Sampled Cases </a:t>
            </a:r>
            <a:r>
              <a:rPr lang="en-US" sz="2200" dirty="0" smtClean="0"/>
              <a:t>test to see that the model produces a reasonable range of results.</a:t>
            </a:r>
          </a:p>
          <a:p>
            <a:pPr marL="603504" lvl="2" indent="-256032">
              <a:spcBef>
                <a:spcPts val="400"/>
              </a:spcBef>
              <a:buSzPct val="68000"/>
              <a:buNone/>
            </a:pPr>
            <a:endParaRPr lang="en-US" sz="2200" dirty="0" smtClean="0"/>
          </a:p>
          <a:p>
            <a:pPr marL="603504" lvl="2" indent="-256032">
              <a:spcBef>
                <a:spcPts val="400"/>
              </a:spcBef>
              <a:buSzPct val="68000"/>
              <a:buFont typeface="Wingdings" pitchFamily="2" charset="2"/>
              <a:buChar char="Ø"/>
            </a:pPr>
            <a:r>
              <a:rPr lang="en-US" sz="2200" dirty="0" smtClean="0"/>
              <a:t>If p &gt; 0, then all agents in the network should eventually become aware. </a:t>
            </a:r>
          </a:p>
          <a:p>
            <a:pPr marL="603504" lvl="2" indent="-256032">
              <a:spcBef>
                <a:spcPts val="400"/>
              </a:spcBef>
              <a:buSzPct val="68000"/>
              <a:buFont typeface="Wingdings" pitchFamily="2" charset="2"/>
              <a:buChar char="Ø"/>
            </a:pPr>
            <a:endParaRPr lang="en-US" sz="2200" dirty="0" smtClean="0"/>
          </a:p>
          <a:p>
            <a:pPr marL="603504" lvl="2" indent="-256032">
              <a:spcBef>
                <a:spcPts val="400"/>
              </a:spcBef>
              <a:buSzPct val="68000"/>
              <a:buFont typeface="Wingdings" pitchFamily="2" charset="2"/>
              <a:buChar char="Ø"/>
            </a:pPr>
            <a:r>
              <a:rPr lang="en-US" sz="2200" dirty="0" smtClean="0"/>
              <a:t>Moreover, with this assumption, the fraction of agents who are aware should increase at each iteration.</a:t>
            </a:r>
          </a:p>
          <a:p>
            <a:endParaRPr lang="en-US" sz="2200" dirty="0" smtClean="0"/>
          </a:p>
          <a:p>
            <a:endParaRPr lang="en-US" sz="2000" dirty="0" smtClean="0"/>
          </a:p>
          <a:p>
            <a:endParaRPr lang="en-US" sz="2000" dirty="0" smtClean="0"/>
          </a:p>
          <a:p>
            <a:pPr lvl="0">
              <a:buNone/>
            </a:pPr>
            <a:endParaRPr lang="en-US" sz="2000" dirty="0" smtClean="0"/>
          </a:p>
          <a:p>
            <a:pPr lvl="1">
              <a:buNone/>
            </a:pPr>
            <a:endParaRPr lang="en-US" sz="2000" dirty="0" smtClean="0"/>
          </a:p>
          <a:p>
            <a:endParaRPr lang="en-US" sz="2000" dirty="0"/>
          </a:p>
        </p:txBody>
      </p:sp>
      <p:sp>
        <p:nvSpPr>
          <p:cNvPr id="3" name="Title 2"/>
          <p:cNvSpPr>
            <a:spLocks noGrp="1"/>
          </p:cNvSpPr>
          <p:nvPr>
            <p:ph type="title"/>
          </p:nvPr>
        </p:nvSpPr>
        <p:spPr/>
        <p:txBody>
          <a:bodyPr>
            <a:normAutofit/>
          </a:bodyPr>
          <a:lstStyle/>
          <a:p>
            <a:pPr algn="ctr"/>
            <a:r>
              <a:rPr lang="en-US" sz="2800" dirty="0" smtClean="0"/>
              <a:t>Commonly-Used Techniques to</a:t>
            </a:r>
            <a:br>
              <a:rPr lang="en-US" sz="2800" dirty="0" smtClean="0"/>
            </a:br>
            <a:r>
              <a:rPr lang="en-US" sz="2800" dirty="0" smtClean="0"/>
              <a:t> Validate Agent-Based Models</a:t>
            </a: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03504" lvl="2" indent="-256032">
              <a:spcBef>
                <a:spcPts val="400"/>
              </a:spcBef>
              <a:buSzPct val="68000"/>
              <a:buNone/>
            </a:pPr>
            <a:r>
              <a:rPr lang="en-US" sz="2000" b="1" dirty="0" smtClean="0">
                <a:solidFill>
                  <a:srgbClr val="C00000"/>
                </a:solidFill>
              </a:rPr>
              <a:t>	</a:t>
            </a:r>
          </a:p>
          <a:p>
            <a:pPr marL="603504" lvl="2" indent="-256032">
              <a:spcBef>
                <a:spcPts val="400"/>
              </a:spcBef>
              <a:buSzPct val="68000"/>
              <a:buNone/>
            </a:pPr>
            <a:r>
              <a:rPr lang="en-US" sz="2000" b="1" dirty="0" smtClean="0">
                <a:solidFill>
                  <a:srgbClr val="C00000"/>
                </a:solidFill>
              </a:rPr>
              <a:t>	</a:t>
            </a:r>
            <a:r>
              <a:rPr lang="en-US" sz="2200" b="1" dirty="0" smtClean="0">
                <a:solidFill>
                  <a:srgbClr val="C00000"/>
                </a:solidFill>
              </a:rPr>
              <a:t>Relative Value Testing </a:t>
            </a:r>
            <a:r>
              <a:rPr lang="en-US" sz="2200" dirty="0" smtClean="0"/>
              <a:t>verifies that the relationship between inputs and outputs is reasonable.</a:t>
            </a:r>
          </a:p>
          <a:p>
            <a:pPr marL="603504" lvl="2" indent="-256032">
              <a:spcBef>
                <a:spcPts val="400"/>
              </a:spcBef>
              <a:buSzPct val="68000"/>
              <a:buNone/>
            </a:pPr>
            <a:endParaRPr lang="en-US" sz="2200" dirty="0" smtClean="0"/>
          </a:p>
          <a:p>
            <a:pPr marL="603504" lvl="2" indent="-256032">
              <a:spcBef>
                <a:spcPts val="400"/>
              </a:spcBef>
              <a:buSzPct val="68000"/>
              <a:buFont typeface="Wingdings" pitchFamily="2" charset="2"/>
              <a:buChar char="Ø"/>
            </a:pPr>
            <a:r>
              <a:rPr lang="en-US" sz="2200" dirty="0" smtClean="0"/>
              <a:t>As we increase p and q, the time until all agents become aware should decrease.</a:t>
            </a:r>
          </a:p>
          <a:p>
            <a:pPr marL="603504" lvl="2" indent="-256032">
              <a:spcBef>
                <a:spcPts val="400"/>
              </a:spcBef>
              <a:buSzPct val="68000"/>
              <a:buNone/>
            </a:pPr>
            <a:endParaRPr lang="en-US" sz="2200" dirty="0" smtClean="0"/>
          </a:p>
          <a:p>
            <a:pPr marL="603504" lvl="2" indent="-256032">
              <a:spcBef>
                <a:spcPts val="400"/>
              </a:spcBef>
              <a:buSzPct val="68000"/>
              <a:buFont typeface="Wingdings" pitchFamily="2" charset="2"/>
              <a:buChar char="Ø"/>
            </a:pPr>
            <a:r>
              <a:rPr lang="en-US" sz="2200" dirty="0" smtClean="0"/>
              <a:t>We record two outputs separately: the fraction of agents who become aware due to advertising and fraction of agents who become aware due to WOM.  If we increase q while keeping p constant, the fraction of the population that becomes aware due to WOM should increase, but this should not affect the fraction that becomes aware due to advertising.</a:t>
            </a:r>
          </a:p>
          <a:p>
            <a:pPr marL="603504" lvl="2" indent="-256032">
              <a:spcBef>
                <a:spcPts val="400"/>
              </a:spcBef>
              <a:buSzPct val="68000"/>
              <a:buNone/>
            </a:pPr>
            <a:r>
              <a:rPr lang="en-US" sz="2200" dirty="0" smtClean="0"/>
              <a:t> </a:t>
            </a:r>
          </a:p>
          <a:p>
            <a:pPr marL="603504" lvl="2" indent="-256032">
              <a:spcBef>
                <a:spcPts val="400"/>
              </a:spcBef>
              <a:buSzPct val="68000"/>
              <a:buFont typeface="Wingdings" pitchFamily="2" charset="2"/>
              <a:buChar char="Ø"/>
            </a:pPr>
            <a:endParaRPr lang="en-US" sz="2200" dirty="0" smtClean="0"/>
          </a:p>
          <a:p>
            <a:pPr marL="603504" lvl="2" indent="-256032">
              <a:spcBef>
                <a:spcPts val="400"/>
              </a:spcBef>
              <a:buSzPct val="68000"/>
              <a:buFont typeface="Wingdings" pitchFamily="2" charset="2"/>
              <a:buChar char="Ø"/>
            </a:pPr>
            <a:endParaRPr lang="en-US" sz="2200" dirty="0" smtClean="0"/>
          </a:p>
          <a:p>
            <a:endParaRPr lang="en-US" sz="2000" dirty="0" smtClean="0"/>
          </a:p>
          <a:p>
            <a:endParaRPr lang="en-US" sz="2000" dirty="0" smtClean="0"/>
          </a:p>
          <a:p>
            <a:pPr lvl="0">
              <a:buNone/>
            </a:pPr>
            <a:endParaRPr lang="en-US" sz="2000" dirty="0" smtClean="0"/>
          </a:p>
          <a:p>
            <a:pPr lvl="1">
              <a:buNone/>
            </a:pPr>
            <a:endParaRPr lang="en-US" sz="2000" dirty="0" smtClean="0"/>
          </a:p>
          <a:p>
            <a:endParaRPr lang="en-US" sz="2000" dirty="0"/>
          </a:p>
        </p:txBody>
      </p:sp>
      <p:sp>
        <p:nvSpPr>
          <p:cNvPr id="3" name="Title 2"/>
          <p:cNvSpPr>
            <a:spLocks noGrp="1"/>
          </p:cNvSpPr>
          <p:nvPr>
            <p:ph type="title"/>
          </p:nvPr>
        </p:nvSpPr>
        <p:spPr/>
        <p:txBody>
          <a:bodyPr>
            <a:normAutofit/>
          </a:bodyPr>
          <a:lstStyle/>
          <a:p>
            <a:pPr algn="ctr"/>
            <a:r>
              <a:rPr lang="en-US" sz="2800" dirty="0" smtClean="0"/>
              <a:t>Commonly-Used Techniques to</a:t>
            </a:r>
            <a:br>
              <a:rPr lang="en-US" sz="2800" dirty="0" smtClean="0"/>
            </a:br>
            <a:r>
              <a:rPr lang="en-US" sz="2800" dirty="0" smtClean="0"/>
              <a:t> Validate Agent-Based Models</a:t>
            </a:r>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2000" dirty="0" smtClean="0"/>
          </a:p>
          <a:p>
            <a:pPr>
              <a:buNone/>
            </a:pPr>
            <a:r>
              <a:rPr lang="en-US" sz="2000" dirty="0" smtClean="0"/>
              <a:t>	To validate the agent-based model, we make a simplifying assumption: all agents are connected. </a:t>
            </a:r>
          </a:p>
          <a:p>
            <a:pPr algn="ctr">
              <a:buNone/>
            </a:pPr>
            <a:endParaRPr lang="en-US" sz="2000" dirty="0" smtClean="0"/>
          </a:p>
          <a:p>
            <a:pPr>
              <a:buNone/>
            </a:pPr>
            <a:r>
              <a:rPr lang="en-US" sz="2000" dirty="0" smtClean="0"/>
              <a:t>	As a result, local network structure is no longer important. Because each agent </a:t>
            </a:r>
            <a:r>
              <a:rPr lang="en-US" sz="2000" dirty="0" err="1" smtClean="0"/>
              <a:t>i</a:t>
            </a:r>
            <a:r>
              <a:rPr lang="en-US" sz="2000" dirty="0" smtClean="0"/>
              <a:t> has the whole network, including itself, as its neighbor set, </a:t>
            </a:r>
            <a:r>
              <a:rPr lang="en-US" sz="2000" dirty="0" err="1" smtClean="0"/>
              <a:t>n</a:t>
            </a:r>
            <a:r>
              <a:rPr lang="en-US" sz="2000" baseline="-25000" dirty="0" err="1" smtClean="0"/>
              <a:t>i</a:t>
            </a:r>
            <a:r>
              <a:rPr lang="en-US" sz="2000" dirty="0" smtClean="0"/>
              <a:t>(t)/m</a:t>
            </a:r>
            <a:r>
              <a:rPr lang="en-US" sz="2000" baseline="-25000" dirty="0" smtClean="0"/>
              <a:t>i</a:t>
            </a:r>
            <a:r>
              <a:rPr lang="en-US" sz="2000" dirty="0" smtClean="0"/>
              <a:t> is simply F(t), the aware fraction of the network.</a:t>
            </a:r>
          </a:p>
          <a:p>
            <a:pPr>
              <a:buNone/>
            </a:pPr>
            <a:endParaRPr lang="en-US" sz="2000" dirty="0" smtClean="0"/>
          </a:p>
          <a:p>
            <a:pPr>
              <a:buNone/>
            </a:pPr>
            <a:r>
              <a:rPr lang="en-US" sz="2000" dirty="0" smtClean="0"/>
              <a:t>	Therefore, we can rewrite </a:t>
            </a:r>
          </a:p>
          <a:p>
            <a:pPr>
              <a:buNone/>
            </a:pPr>
            <a:r>
              <a:rPr lang="en-US" sz="2000" dirty="0" smtClean="0"/>
              <a:t>	P</a:t>
            </a:r>
            <a:r>
              <a:rPr lang="en-US" sz="2000" baseline="-25000" dirty="0" smtClean="0"/>
              <a:t>i</a:t>
            </a:r>
            <a:r>
              <a:rPr lang="en-US" sz="2000" dirty="0" smtClean="0"/>
              <a:t>(t) = p </a:t>
            </a:r>
            <a:r>
              <a:rPr lang="en-US" sz="2000" dirty="0" smtClean="0">
                <a:latin typeface="Arial Unicode MS"/>
                <a:ea typeface="Arial Unicode MS"/>
                <a:cs typeface="Arial Unicode MS"/>
              </a:rPr>
              <a:t>∆t</a:t>
            </a:r>
            <a:r>
              <a:rPr lang="en-US" sz="2000" dirty="0" smtClean="0"/>
              <a:t> + q </a:t>
            </a:r>
            <a:r>
              <a:rPr lang="en-US" sz="2000" dirty="0" smtClean="0">
                <a:latin typeface="Arial Unicode MS"/>
                <a:ea typeface="Arial Unicode MS"/>
                <a:cs typeface="Arial Unicode MS"/>
              </a:rPr>
              <a:t>∆t</a:t>
            </a:r>
            <a:r>
              <a:rPr lang="en-US" sz="2000" dirty="0" smtClean="0"/>
              <a:t> [</a:t>
            </a:r>
            <a:r>
              <a:rPr lang="en-US" sz="2000" dirty="0" err="1" smtClean="0"/>
              <a:t>n</a:t>
            </a:r>
            <a:r>
              <a:rPr lang="en-US" sz="2000" baseline="-25000" dirty="0" err="1" smtClean="0"/>
              <a:t>i</a:t>
            </a:r>
            <a:r>
              <a:rPr lang="en-US" sz="2000" dirty="0" smtClean="0"/>
              <a:t>(t)/m</a:t>
            </a:r>
            <a:r>
              <a:rPr lang="en-US" sz="2000" baseline="-25000" dirty="0" smtClean="0"/>
              <a:t>i</a:t>
            </a:r>
            <a:r>
              <a:rPr lang="en-US" sz="2000" dirty="0" smtClean="0"/>
              <a:t>] – (p q </a:t>
            </a:r>
            <a:r>
              <a:rPr lang="en-US" sz="2000" dirty="0" smtClean="0">
                <a:latin typeface="Arial Unicode MS"/>
                <a:ea typeface="Arial Unicode MS"/>
                <a:cs typeface="Arial Unicode MS"/>
              </a:rPr>
              <a:t>∆t</a:t>
            </a:r>
            <a:r>
              <a:rPr lang="en-US" sz="2000" dirty="0" smtClean="0"/>
              <a:t> </a:t>
            </a:r>
            <a:r>
              <a:rPr lang="en-US" sz="2000" baseline="30000" dirty="0" smtClean="0"/>
              <a:t>2</a:t>
            </a:r>
            <a:r>
              <a:rPr lang="en-US" sz="2000" dirty="0" smtClean="0"/>
              <a:t> [</a:t>
            </a:r>
            <a:r>
              <a:rPr lang="en-US" sz="2000" dirty="0" err="1" smtClean="0"/>
              <a:t>n</a:t>
            </a:r>
            <a:r>
              <a:rPr lang="en-US" sz="2000" baseline="-25000" dirty="0" err="1" smtClean="0"/>
              <a:t>i</a:t>
            </a:r>
            <a:r>
              <a:rPr lang="en-US" sz="2000" dirty="0" smtClean="0"/>
              <a:t>(t) /m</a:t>
            </a:r>
            <a:r>
              <a:rPr lang="en-US" sz="2000" baseline="-25000" dirty="0" smtClean="0"/>
              <a:t>i</a:t>
            </a:r>
            <a:r>
              <a:rPr lang="en-US" sz="2000" dirty="0" smtClean="0"/>
              <a:t>]) </a:t>
            </a:r>
          </a:p>
          <a:p>
            <a:pPr>
              <a:buNone/>
            </a:pPr>
            <a:r>
              <a:rPr lang="en-US" sz="2000" dirty="0" smtClean="0"/>
              <a:t>	as </a:t>
            </a:r>
            <a:r>
              <a:rPr lang="en-US" sz="2000" b="1" dirty="0" smtClean="0">
                <a:solidFill>
                  <a:srgbClr val="7030A0"/>
                </a:solidFill>
              </a:rPr>
              <a:t>P(t) = p </a:t>
            </a:r>
            <a:r>
              <a:rPr lang="en-US" sz="2000" b="1" dirty="0" smtClean="0">
                <a:solidFill>
                  <a:srgbClr val="7030A0"/>
                </a:solidFill>
                <a:latin typeface="Arial Unicode MS"/>
                <a:ea typeface="Arial Unicode MS"/>
                <a:cs typeface="Arial Unicode MS"/>
              </a:rPr>
              <a:t>∆t</a:t>
            </a:r>
            <a:r>
              <a:rPr lang="en-US" sz="2000" b="1" dirty="0" smtClean="0">
                <a:solidFill>
                  <a:srgbClr val="7030A0"/>
                </a:solidFill>
              </a:rPr>
              <a:t> + q </a:t>
            </a:r>
            <a:r>
              <a:rPr lang="en-US" sz="2000" b="1" dirty="0" smtClean="0">
                <a:solidFill>
                  <a:srgbClr val="7030A0"/>
                </a:solidFill>
                <a:latin typeface="Arial Unicode MS"/>
                <a:ea typeface="Arial Unicode MS"/>
                <a:cs typeface="Arial Unicode MS"/>
              </a:rPr>
              <a:t>∆t</a:t>
            </a:r>
            <a:r>
              <a:rPr lang="en-US" sz="2000" b="1" dirty="0" smtClean="0">
                <a:solidFill>
                  <a:srgbClr val="7030A0"/>
                </a:solidFill>
              </a:rPr>
              <a:t> F(t) – p q </a:t>
            </a:r>
            <a:r>
              <a:rPr lang="en-US" sz="2000" b="1" dirty="0" smtClean="0">
                <a:solidFill>
                  <a:srgbClr val="7030A0"/>
                </a:solidFill>
                <a:latin typeface="Arial Unicode MS"/>
                <a:ea typeface="Arial Unicode MS"/>
                <a:cs typeface="Arial Unicode MS"/>
              </a:rPr>
              <a:t>∆t</a:t>
            </a:r>
            <a:r>
              <a:rPr lang="en-US" sz="2000" b="1" baseline="30000" dirty="0" smtClean="0">
                <a:solidFill>
                  <a:srgbClr val="7030A0"/>
                </a:solidFill>
              </a:rPr>
              <a:t>2</a:t>
            </a:r>
            <a:r>
              <a:rPr lang="en-US" sz="2000" b="1" dirty="0" smtClean="0">
                <a:solidFill>
                  <a:srgbClr val="7030A0"/>
                </a:solidFill>
                <a:ea typeface="Arial Unicode MS"/>
                <a:cs typeface="Arial Unicode MS"/>
              </a:rPr>
              <a:t> </a:t>
            </a:r>
            <a:r>
              <a:rPr lang="en-US" sz="2000" b="1" dirty="0" smtClean="0">
                <a:solidFill>
                  <a:srgbClr val="7030A0"/>
                </a:solidFill>
              </a:rPr>
              <a:t>F(t) for all </a:t>
            </a:r>
            <a:r>
              <a:rPr lang="en-US" sz="2000" b="1" dirty="0" err="1" smtClean="0">
                <a:solidFill>
                  <a:srgbClr val="7030A0"/>
                </a:solidFill>
              </a:rPr>
              <a:t>i</a:t>
            </a:r>
            <a:r>
              <a:rPr lang="en-US" sz="2000" b="1" dirty="0" smtClean="0">
                <a:solidFill>
                  <a:srgbClr val="7030A0"/>
                </a:solidFill>
              </a:rPr>
              <a:t>.</a:t>
            </a:r>
          </a:p>
          <a:p>
            <a:pPr>
              <a:buNone/>
            </a:pPr>
            <a:endParaRPr lang="en-US" sz="2000" dirty="0">
              <a:solidFill>
                <a:srgbClr val="7030A0"/>
              </a:solidFill>
            </a:endParaRPr>
          </a:p>
        </p:txBody>
      </p:sp>
      <p:sp>
        <p:nvSpPr>
          <p:cNvPr id="3" name="Title 2"/>
          <p:cNvSpPr>
            <a:spLocks noGrp="1"/>
          </p:cNvSpPr>
          <p:nvPr>
            <p:ph type="title"/>
          </p:nvPr>
        </p:nvSpPr>
        <p:spPr/>
        <p:txBody>
          <a:bodyPr>
            <a:normAutofit/>
          </a:bodyPr>
          <a:lstStyle/>
          <a:p>
            <a:pPr algn="ctr"/>
            <a:r>
              <a:rPr lang="en-US" sz="2800" dirty="0" smtClean="0"/>
              <a:t>Validating the Agent-Based Bass Model</a:t>
            </a:r>
            <a:br>
              <a:rPr lang="en-US" sz="2800" dirty="0" smtClean="0"/>
            </a:br>
            <a:r>
              <a:rPr lang="en-US" sz="2800" dirty="0" smtClean="0"/>
              <a:t>with the Analytical Bass Model</a:t>
            </a:r>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38472"/>
          </a:xfrm>
        </p:spPr>
        <p:txBody>
          <a:bodyPr>
            <a:normAutofit/>
          </a:bodyPr>
          <a:lstStyle/>
          <a:p>
            <a:pPr>
              <a:buNone/>
            </a:pPr>
            <a:endParaRPr lang="en-US" sz="1900" dirty="0" smtClean="0">
              <a:ea typeface="Arial Unicode MS"/>
              <a:cs typeface="Arial Unicode MS"/>
            </a:endParaRPr>
          </a:p>
          <a:p>
            <a:pPr algn="ctr">
              <a:buNone/>
            </a:pPr>
            <a:r>
              <a:rPr lang="en-US" sz="2000" dirty="0" smtClean="0"/>
              <a:t>P(t) = p </a:t>
            </a:r>
            <a:r>
              <a:rPr lang="en-US" sz="2000" dirty="0" smtClean="0">
                <a:ea typeface="Arial Unicode MS"/>
                <a:cs typeface="Arial Unicode MS"/>
              </a:rPr>
              <a:t>∆t</a:t>
            </a:r>
            <a:r>
              <a:rPr lang="en-US" sz="2000" dirty="0" smtClean="0"/>
              <a:t> + q </a:t>
            </a:r>
            <a:r>
              <a:rPr lang="en-US" sz="2000" dirty="0" smtClean="0">
                <a:ea typeface="Arial Unicode MS"/>
                <a:cs typeface="Arial Unicode MS"/>
              </a:rPr>
              <a:t>∆t </a:t>
            </a:r>
            <a:r>
              <a:rPr lang="en-US" sz="2000" dirty="0" smtClean="0"/>
              <a:t>F(t) – p q</a:t>
            </a:r>
            <a:r>
              <a:rPr lang="en-US" sz="2000" dirty="0" smtClean="0">
                <a:ea typeface="Arial Unicode MS"/>
                <a:cs typeface="Arial Unicode MS"/>
              </a:rPr>
              <a:t> (∆t)</a:t>
            </a:r>
            <a:r>
              <a:rPr lang="en-US" sz="2000" baseline="30000" dirty="0" smtClean="0">
                <a:ea typeface="Arial Unicode MS"/>
                <a:cs typeface="Arial Unicode MS"/>
              </a:rPr>
              <a:t>2</a:t>
            </a:r>
            <a:r>
              <a:rPr lang="en-US" sz="2000" dirty="0" smtClean="0"/>
              <a:t> F(t)</a:t>
            </a:r>
          </a:p>
          <a:p>
            <a:pPr>
              <a:buNone/>
            </a:pPr>
            <a:endParaRPr lang="en-US" sz="1900" dirty="0" smtClean="0"/>
          </a:p>
          <a:p>
            <a:pPr>
              <a:buNone/>
            </a:pPr>
            <a:r>
              <a:rPr lang="en-US" sz="1900" dirty="0" smtClean="0"/>
              <a:t>	Multiplying the probability that an agent becomes aware by the </a:t>
            </a:r>
            <a:r>
              <a:rPr lang="en-US" sz="1900" b="1" dirty="0" smtClean="0">
                <a:solidFill>
                  <a:srgbClr val="18AE80"/>
                </a:solidFill>
              </a:rPr>
              <a:t>fraction of unaware agents</a:t>
            </a:r>
            <a:r>
              <a:rPr lang="en-US" sz="1900" dirty="0" smtClean="0"/>
              <a:t>, we obtain </a:t>
            </a:r>
            <a:r>
              <a:rPr lang="en-US" sz="1900" dirty="0" smtClean="0">
                <a:ea typeface="Arial Unicode MS"/>
                <a:cs typeface="Arial Unicode MS"/>
              </a:rPr>
              <a:t>∆</a:t>
            </a:r>
            <a:r>
              <a:rPr lang="en-US" sz="1900" dirty="0" smtClean="0"/>
              <a:t>F(t),</a:t>
            </a:r>
            <a:r>
              <a:rPr lang="en-US" sz="1900" dirty="0" smtClean="0">
                <a:ea typeface="Arial Unicode MS"/>
                <a:cs typeface="Arial Unicode MS"/>
              </a:rPr>
              <a:t> </a:t>
            </a:r>
            <a:r>
              <a:rPr lang="en-US" sz="1900" dirty="0" smtClean="0"/>
              <a:t>the change in the aware fraction of the population:</a:t>
            </a:r>
          </a:p>
          <a:p>
            <a:pPr>
              <a:buNone/>
            </a:pPr>
            <a:r>
              <a:rPr lang="en-US" sz="2000" dirty="0" smtClean="0"/>
              <a:t> </a:t>
            </a:r>
          </a:p>
          <a:p>
            <a:pPr algn="ctr">
              <a:buNone/>
            </a:pPr>
            <a:r>
              <a:rPr lang="en-US" sz="2000" dirty="0" smtClean="0">
                <a:ea typeface="Arial Unicode MS"/>
                <a:cs typeface="Arial Unicode MS"/>
              </a:rPr>
              <a:t>∆</a:t>
            </a:r>
            <a:r>
              <a:rPr lang="en-US" sz="2000" dirty="0" smtClean="0"/>
              <a:t>F(t)</a:t>
            </a:r>
            <a:r>
              <a:rPr lang="en-US" sz="2000" dirty="0" smtClean="0">
                <a:ea typeface="Arial Unicode MS"/>
                <a:cs typeface="Arial Unicode MS"/>
              </a:rPr>
              <a:t> = </a:t>
            </a:r>
            <a:r>
              <a:rPr lang="en-US" sz="2000" dirty="0" smtClean="0"/>
              <a:t>P(t) </a:t>
            </a:r>
            <a:r>
              <a:rPr lang="en-US" sz="2000" b="1" dirty="0" smtClean="0">
                <a:solidFill>
                  <a:srgbClr val="18AE80"/>
                </a:solidFill>
              </a:rPr>
              <a:t>[1- F(t)] </a:t>
            </a:r>
            <a:r>
              <a:rPr lang="en-US" sz="2000" dirty="0" smtClean="0"/>
              <a:t>= [p </a:t>
            </a:r>
            <a:r>
              <a:rPr lang="en-US" sz="2000" dirty="0" smtClean="0">
                <a:ea typeface="Arial Unicode MS"/>
                <a:cs typeface="Arial Unicode MS"/>
              </a:rPr>
              <a:t>∆t</a:t>
            </a:r>
            <a:r>
              <a:rPr lang="en-US" sz="2000" dirty="0" smtClean="0"/>
              <a:t> + q </a:t>
            </a:r>
            <a:r>
              <a:rPr lang="en-US" sz="2000" dirty="0" smtClean="0">
                <a:ea typeface="Arial Unicode MS"/>
                <a:cs typeface="Arial Unicode MS"/>
              </a:rPr>
              <a:t>∆t </a:t>
            </a:r>
            <a:r>
              <a:rPr lang="en-US" sz="2000" dirty="0" smtClean="0"/>
              <a:t>F(t) – p q</a:t>
            </a:r>
            <a:r>
              <a:rPr lang="en-US" sz="2000" dirty="0" smtClean="0">
                <a:ea typeface="Arial Unicode MS"/>
                <a:cs typeface="Arial Unicode MS"/>
              </a:rPr>
              <a:t> (∆t)</a:t>
            </a:r>
            <a:r>
              <a:rPr lang="en-US" sz="2000" baseline="30000" dirty="0" smtClean="0">
                <a:ea typeface="Arial Unicode MS"/>
                <a:cs typeface="Arial Unicode MS"/>
              </a:rPr>
              <a:t>2</a:t>
            </a:r>
            <a:r>
              <a:rPr lang="en-US" sz="2000" dirty="0" smtClean="0">
                <a:ea typeface="Arial Unicode MS"/>
                <a:cs typeface="Arial Unicode MS"/>
              </a:rPr>
              <a:t> F(t)</a:t>
            </a:r>
            <a:r>
              <a:rPr lang="en-US" sz="2000" dirty="0" smtClean="0"/>
              <a:t>] </a:t>
            </a:r>
            <a:r>
              <a:rPr lang="en-US" sz="2000" b="1" dirty="0" smtClean="0">
                <a:solidFill>
                  <a:srgbClr val="18AE80"/>
                </a:solidFill>
              </a:rPr>
              <a:t>[1- F(t)]</a:t>
            </a:r>
          </a:p>
          <a:p>
            <a:pPr>
              <a:buNone/>
            </a:pPr>
            <a:endParaRPr lang="en-US" sz="2000" dirty="0" smtClean="0"/>
          </a:p>
          <a:p>
            <a:pPr>
              <a:buNone/>
            </a:pPr>
            <a:r>
              <a:rPr lang="en-US" sz="1900" dirty="0" smtClean="0"/>
              <a:t>	Dividing through by </a:t>
            </a:r>
            <a:r>
              <a:rPr lang="en-US" sz="1900" dirty="0" smtClean="0">
                <a:ea typeface="Arial Unicode MS"/>
                <a:cs typeface="Arial Unicode MS"/>
              </a:rPr>
              <a:t>∆t and letting ∆t </a:t>
            </a:r>
            <a:r>
              <a:rPr lang="en-US" sz="1900" dirty="0" smtClean="0">
                <a:ea typeface="Arial Unicode MS"/>
                <a:cs typeface="Arial Unicode MS"/>
                <a:sym typeface="Wingdings" pitchFamily="2" charset="2"/>
              </a:rPr>
              <a:t> 0 recovers the analytical Bass model:                                            </a:t>
            </a:r>
          </a:p>
          <a:p>
            <a:pPr>
              <a:buNone/>
            </a:pPr>
            <a:r>
              <a:rPr lang="en-US" sz="2000" dirty="0" smtClean="0">
                <a:ea typeface="Arial Unicode MS"/>
                <a:cs typeface="Arial Unicode MS"/>
                <a:sym typeface="Wingdings" pitchFamily="2" charset="2"/>
              </a:rPr>
              <a:t>                                                                     </a:t>
            </a:r>
            <a:r>
              <a:rPr lang="en-US" sz="2000" b="1" dirty="0" smtClean="0">
                <a:solidFill>
                  <a:srgbClr val="FF0000"/>
                </a:solidFill>
                <a:ea typeface="Arial Unicode MS"/>
                <a:cs typeface="Arial Unicode MS"/>
                <a:sym typeface="Wingdings" pitchFamily="2" charset="2"/>
              </a:rPr>
              <a:t>0</a:t>
            </a:r>
            <a:r>
              <a:rPr lang="en-US" sz="2000" dirty="0" smtClean="0">
                <a:ea typeface="Arial Unicode MS"/>
                <a:cs typeface="Arial Unicode MS"/>
                <a:sym typeface="Wingdings" pitchFamily="2" charset="2"/>
              </a:rPr>
              <a:t>           </a:t>
            </a:r>
          </a:p>
          <a:p>
            <a:pPr algn="ctr">
              <a:buNone/>
            </a:pPr>
            <a:r>
              <a:rPr lang="en-US" sz="2000" dirty="0" smtClean="0">
                <a:ea typeface="Arial Unicode MS"/>
                <a:cs typeface="Arial Unicode MS"/>
              </a:rPr>
              <a:t>∆</a:t>
            </a:r>
            <a:r>
              <a:rPr lang="en-US" sz="2000" dirty="0" smtClean="0">
                <a:ea typeface="Arial Unicode MS"/>
                <a:cs typeface="Arial Unicode MS"/>
                <a:sym typeface="Wingdings" pitchFamily="2" charset="2"/>
              </a:rPr>
              <a:t>F/</a:t>
            </a:r>
            <a:r>
              <a:rPr lang="en-US" sz="2000" dirty="0" smtClean="0">
                <a:ea typeface="Arial Unicode MS"/>
                <a:cs typeface="Arial Unicode MS"/>
              </a:rPr>
              <a:t>∆</a:t>
            </a:r>
            <a:r>
              <a:rPr lang="en-US" sz="2000" dirty="0" smtClean="0">
                <a:ea typeface="Arial Unicode MS"/>
                <a:cs typeface="Arial Unicode MS"/>
                <a:sym typeface="Wingdings" pitchFamily="2" charset="2"/>
              </a:rPr>
              <a:t>t = [p + q F(t) - </a:t>
            </a:r>
            <a:r>
              <a:rPr lang="en-US" sz="2000" b="1" dirty="0" smtClean="0">
                <a:solidFill>
                  <a:srgbClr val="002060"/>
                </a:solidFill>
              </a:rPr>
              <a:t>p q</a:t>
            </a:r>
            <a:r>
              <a:rPr lang="en-US" sz="2000" b="1" dirty="0" smtClean="0">
                <a:solidFill>
                  <a:srgbClr val="002060"/>
                </a:solidFill>
                <a:ea typeface="Arial Unicode MS"/>
                <a:cs typeface="Arial Unicode MS"/>
              </a:rPr>
              <a:t> (∆t) F(t)</a:t>
            </a:r>
            <a:r>
              <a:rPr lang="en-US" sz="2000" dirty="0" smtClean="0"/>
              <a:t>] [1- F(t)]</a:t>
            </a:r>
          </a:p>
        </p:txBody>
      </p:sp>
      <p:sp>
        <p:nvSpPr>
          <p:cNvPr id="3" name="Title 2"/>
          <p:cNvSpPr>
            <a:spLocks noGrp="1"/>
          </p:cNvSpPr>
          <p:nvPr>
            <p:ph type="title"/>
          </p:nvPr>
        </p:nvSpPr>
        <p:spPr/>
        <p:txBody>
          <a:bodyPr>
            <a:normAutofit/>
          </a:bodyPr>
          <a:lstStyle/>
          <a:p>
            <a:pPr algn="ctr"/>
            <a:r>
              <a:rPr lang="en-US" sz="2800" dirty="0" smtClean="0"/>
              <a:t>The Limit of the Agent-Based Bass Model</a:t>
            </a:r>
            <a:br>
              <a:rPr lang="en-US" sz="2800" dirty="0" smtClean="0"/>
            </a:br>
            <a:r>
              <a:rPr lang="en-US" sz="2800" dirty="0" smtClean="0"/>
              <a:t> is the Analytical Bass Model</a:t>
            </a:r>
            <a:endParaRPr lang="en-US" sz="2800" dirty="0"/>
          </a:p>
        </p:txBody>
      </p:sp>
      <p:cxnSp>
        <p:nvCxnSpPr>
          <p:cNvPr id="5" name="Straight Arrow Connector 4"/>
          <p:cNvCxnSpPr/>
          <p:nvPr/>
        </p:nvCxnSpPr>
        <p:spPr>
          <a:xfrm flipV="1">
            <a:off x="4724400" y="5410200"/>
            <a:ext cx="1371600" cy="45720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000" dirty="0" smtClean="0"/>
          </a:p>
          <a:p>
            <a:r>
              <a:rPr lang="en-US" sz="2000" dirty="0" smtClean="0"/>
              <a:t>In the special case of a completely connected network, the dynamics of the agent-based Bass model are well approximated by the analytical Bass model. </a:t>
            </a:r>
          </a:p>
          <a:p>
            <a:endParaRPr lang="en-US" sz="2000" dirty="0" smtClean="0"/>
          </a:p>
          <a:p>
            <a:r>
              <a:rPr lang="en-US" sz="2000" dirty="0" smtClean="0"/>
              <a:t>If they are viewed as physical quantities measured in, say, s</a:t>
            </a:r>
            <a:r>
              <a:rPr lang="en-US" sz="2000" baseline="30000" dirty="0" smtClean="0"/>
              <a:t>-1</a:t>
            </a:r>
            <a:r>
              <a:rPr lang="en-US" sz="2000" dirty="0" smtClean="0"/>
              <a:t>, the coefficients p and q of the agent-based Bass model are identical to the p and q of the analytical model.</a:t>
            </a:r>
          </a:p>
          <a:p>
            <a:pPr>
              <a:buNone/>
            </a:pPr>
            <a:endParaRPr lang="en-US" sz="2000" dirty="0" smtClean="0"/>
          </a:p>
          <a:p>
            <a:pPr>
              <a:buNone/>
            </a:pPr>
            <a:endParaRPr lang="en-US" dirty="0" smtClean="0"/>
          </a:p>
          <a:p>
            <a:pPr>
              <a:buNone/>
            </a:pPr>
            <a:endParaRPr lang="en-US" dirty="0"/>
          </a:p>
        </p:txBody>
      </p:sp>
      <p:sp>
        <p:nvSpPr>
          <p:cNvPr id="3" name="Title 2"/>
          <p:cNvSpPr>
            <a:spLocks noGrp="1"/>
          </p:cNvSpPr>
          <p:nvPr>
            <p:ph type="title"/>
          </p:nvPr>
        </p:nvSpPr>
        <p:spPr/>
        <p:txBody>
          <a:bodyPr>
            <a:normAutofit/>
          </a:bodyPr>
          <a:lstStyle/>
          <a:p>
            <a:pPr algn="ctr"/>
            <a:r>
              <a:rPr lang="en-US" sz="2800" dirty="0" smtClean="0"/>
              <a:t>The Limit of the Agent-Based Bass Model</a:t>
            </a:r>
            <a:br>
              <a:rPr lang="en-US" sz="2800" dirty="0" smtClean="0"/>
            </a:br>
            <a:r>
              <a:rPr lang="en-US" sz="2800" dirty="0" smtClean="0"/>
              <a:t> is the Analytical Bass Model</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dirty="0" smtClean="0"/>
              <a:t>Traditional Models</a:t>
            </a:r>
            <a:endParaRPr lang="en-US" sz="4000" dirty="0"/>
          </a:p>
        </p:txBody>
      </p:sp>
      <p:sp>
        <p:nvSpPr>
          <p:cNvPr id="5" name="Content Placeholder 4"/>
          <p:cNvSpPr>
            <a:spLocks noGrp="1"/>
          </p:cNvSpPr>
          <p:nvPr>
            <p:ph idx="1"/>
          </p:nvPr>
        </p:nvSpPr>
        <p:spPr/>
        <p:txBody>
          <a:bodyPr>
            <a:normAutofit/>
          </a:bodyPr>
          <a:lstStyle/>
          <a:p>
            <a:pPr algn="just">
              <a:spcBef>
                <a:spcPts val="0"/>
              </a:spcBef>
              <a:spcAft>
                <a:spcPts val="2400"/>
              </a:spcAft>
            </a:pPr>
            <a:r>
              <a:rPr lang="en-US" sz="2400" dirty="0" smtClean="0"/>
              <a:t>Typically based on differential equations which describe only aggregate behavior.</a:t>
            </a:r>
          </a:p>
          <a:p>
            <a:pPr algn="just">
              <a:spcBef>
                <a:spcPts val="0"/>
              </a:spcBef>
              <a:spcAft>
                <a:spcPts val="2400"/>
              </a:spcAft>
            </a:pPr>
            <a:r>
              <a:rPr lang="en-US" sz="2400" dirty="0" smtClean="0"/>
              <a:t>Typically allow predictions in the time domain but not the spatial domain.</a:t>
            </a:r>
          </a:p>
          <a:p>
            <a:pPr algn="just">
              <a:spcBef>
                <a:spcPts val="0"/>
              </a:spcBef>
              <a:spcAft>
                <a:spcPts val="2400"/>
              </a:spcAft>
            </a:pPr>
            <a:r>
              <a:rPr lang="en-US" sz="2400" dirty="0" smtClean="0"/>
              <a:t>Simple, </a:t>
            </a:r>
            <a:r>
              <a:rPr lang="en-US" sz="2400" dirty="0" err="1" smtClean="0"/>
              <a:t>generalizable</a:t>
            </a:r>
            <a:r>
              <a:rPr lang="en-US" sz="2400" dirty="0" smtClean="0"/>
              <a:t>, easily debugged.</a:t>
            </a:r>
            <a:endParaRPr lang="en-US"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sz="2000" dirty="0" smtClean="0"/>
              <a:t>I will test my model by seeing how well it predicts the actual spread of information through a Twitter network.</a:t>
            </a:r>
          </a:p>
          <a:p>
            <a:pPr>
              <a:buFont typeface="Wingdings" pitchFamily="2" charset="2"/>
              <a:buChar char="Ø"/>
            </a:pPr>
            <a:endParaRPr lang="en-US" sz="2000" dirty="0" smtClean="0"/>
          </a:p>
          <a:p>
            <a:pPr>
              <a:buFont typeface="Wingdings" pitchFamily="2" charset="2"/>
              <a:buChar char="Ø"/>
            </a:pPr>
            <a:r>
              <a:rPr lang="en-US" sz="2000" dirty="0" smtClean="0"/>
              <a:t>The two real-world cases, I will use to assess my model measure the diffusion of the following information, respectively, through Twitter networks:</a:t>
            </a:r>
          </a:p>
          <a:p>
            <a:pPr>
              <a:buFont typeface="Wingdings" pitchFamily="2" charset="2"/>
              <a:buChar char="Ø"/>
            </a:pPr>
            <a:endParaRPr lang="en-US" sz="2000" dirty="0" smtClean="0"/>
          </a:p>
          <a:p>
            <a:pPr marL="850392" lvl="1" indent="-457200">
              <a:buFont typeface="+mj-lt"/>
              <a:buAutoNum type="arabicPeriod"/>
            </a:pPr>
            <a:r>
              <a:rPr lang="en-US" sz="2000" dirty="0" smtClean="0"/>
              <a:t>The attack that killed Osama bin Laden</a:t>
            </a:r>
          </a:p>
          <a:p>
            <a:pPr marL="850392" lvl="1" indent="-457200">
              <a:buFont typeface="+mj-lt"/>
              <a:buAutoNum type="arabicPeriod"/>
            </a:pPr>
            <a:r>
              <a:rPr lang="en-US" sz="2000" dirty="0" smtClean="0"/>
              <a:t>News of Hurricane Irene.</a:t>
            </a:r>
            <a:endParaRPr lang="en-US" sz="1400" dirty="0" smtClean="0"/>
          </a:p>
          <a:p>
            <a:pPr>
              <a:buFont typeface="Wingdings" pitchFamily="2" charset="2"/>
              <a:buChar char="Ø"/>
            </a:pPr>
            <a:endParaRPr lang="en-US" sz="2000" dirty="0" smtClean="0"/>
          </a:p>
          <a:p>
            <a:pPr>
              <a:buFont typeface="Wingdings" pitchFamily="2" charset="2"/>
              <a:buChar char="Ø"/>
            </a:pPr>
            <a:r>
              <a:rPr lang="en-US" sz="2000" dirty="0" smtClean="0"/>
              <a:t>Additionally, I will test the efficiency of my code against an existing </a:t>
            </a:r>
            <a:r>
              <a:rPr lang="en-US" sz="2000" dirty="0" err="1" smtClean="0"/>
              <a:t>NetLogo</a:t>
            </a:r>
            <a:r>
              <a:rPr lang="en-US" sz="2000" dirty="0" smtClean="0"/>
              <a:t> implementation.</a:t>
            </a:r>
          </a:p>
          <a:p>
            <a:pPr marL="850392" lvl="1" indent="-457200">
              <a:buFont typeface="Wingdings" pitchFamily="2" charset="2"/>
              <a:buChar char="Ø"/>
            </a:pPr>
            <a:endParaRPr lang="en-US" sz="2000" dirty="0" smtClean="0"/>
          </a:p>
          <a:p>
            <a:pPr marL="850392" lvl="1" indent="-457200">
              <a:buFont typeface="Wingdings" pitchFamily="2" charset="2"/>
              <a:buChar char="Ø"/>
            </a:pPr>
            <a:endParaRPr lang="en-US" sz="2000" dirty="0" smtClean="0"/>
          </a:p>
        </p:txBody>
      </p:sp>
      <p:sp>
        <p:nvSpPr>
          <p:cNvPr id="3" name="Title 2"/>
          <p:cNvSpPr>
            <a:spLocks noGrp="1"/>
          </p:cNvSpPr>
          <p:nvPr>
            <p:ph type="title"/>
          </p:nvPr>
        </p:nvSpPr>
        <p:spPr/>
        <p:txBody>
          <a:bodyPr>
            <a:normAutofit/>
          </a:bodyPr>
          <a:lstStyle/>
          <a:p>
            <a:pPr algn="ctr"/>
            <a:r>
              <a:rPr lang="en-US" sz="3200" dirty="0" smtClean="0"/>
              <a:t>Testing</a:t>
            </a:r>
            <a:endParaRPr lang="en-US"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828800" indent="-1828800" algn="just">
              <a:spcBef>
                <a:spcPts val="0"/>
              </a:spcBef>
              <a:spcAft>
                <a:spcPts val="2000"/>
              </a:spcAft>
              <a:buNone/>
            </a:pPr>
            <a:r>
              <a:rPr lang="en-US" sz="2000" dirty="0" smtClean="0"/>
              <a:t>October	Develop basic simulation code. Develop code for statistical analysis of results.</a:t>
            </a:r>
          </a:p>
          <a:p>
            <a:pPr marL="1828800" indent="-1828800" algn="just">
              <a:spcBef>
                <a:spcPts val="0"/>
              </a:spcBef>
              <a:spcAft>
                <a:spcPts val="2000"/>
              </a:spcAft>
              <a:buNone/>
            </a:pPr>
            <a:r>
              <a:rPr lang="en-US" sz="2000" dirty="0" smtClean="0"/>
              <a:t>November	Validate simulation code by checking corner cases, sampled cases, and by relative testing. Validate code against analytic model.</a:t>
            </a:r>
          </a:p>
          <a:p>
            <a:pPr marL="1828800" indent="-1828800" algn="just">
              <a:spcBef>
                <a:spcPts val="0"/>
              </a:spcBef>
              <a:spcAft>
                <a:spcPts val="2000"/>
              </a:spcAft>
              <a:buNone/>
            </a:pPr>
            <a:r>
              <a:rPr lang="en-US" sz="2000" dirty="0" smtClean="0"/>
              <a:t>December	Validate simulation against existing </a:t>
            </a:r>
            <a:r>
              <a:rPr lang="en-US" sz="2000" dirty="0" err="1" smtClean="0"/>
              <a:t>NetLogo</a:t>
            </a:r>
            <a:r>
              <a:rPr lang="en-US" sz="2000" dirty="0" smtClean="0"/>
              <a:t> implementation. Prepare mid-year presentation and report.</a:t>
            </a:r>
          </a:p>
        </p:txBody>
      </p:sp>
      <p:sp>
        <p:nvSpPr>
          <p:cNvPr id="3" name="Title 2"/>
          <p:cNvSpPr>
            <a:spLocks noGrp="1"/>
          </p:cNvSpPr>
          <p:nvPr>
            <p:ph type="title"/>
          </p:nvPr>
        </p:nvSpPr>
        <p:spPr/>
        <p:txBody>
          <a:bodyPr>
            <a:normAutofit/>
          </a:bodyPr>
          <a:lstStyle/>
          <a:p>
            <a:pPr algn="ctr"/>
            <a:r>
              <a:rPr lang="en-US" sz="4000" dirty="0" smtClean="0"/>
              <a:t>Project Schedule and Milestones</a:t>
            </a:r>
            <a:endParaRPr lang="en-US" sz="4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828800" indent="-1828800" algn="just">
              <a:spcBef>
                <a:spcPts val="0"/>
              </a:spcBef>
              <a:spcAft>
                <a:spcPts val="2000"/>
              </a:spcAft>
              <a:buNone/>
            </a:pPr>
            <a:r>
              <a:rPr lang="en-US" sz="2000" dirty="0" smtClean="0"/>
              <a:t>January	Investigate efficiency improvements to code. Incorporate sparse data structures.</a:t>
            </a:r>
          </a:p>
          <a:p>
            <a:pPr marL="1828800" indent="-1828800" algn="just">
              <a:spcBef>
                <a:spcPts val="0"/>
              </a:spcBef>
              <a:spcAft>
                <a:spcPts val="2000"/>
              </a:spcAft>
              <a:buNone/>
            </a:pPr>
            <a:r>
              <a:rPr lang="en-US" sz="2000" dirty="0" smtClean="0"/>
              <a:t>February	Parallelize code. Test code efficiency against existing </a:t>
            </a:r>
            <a:r>
              <a:rPr lang="en-US" sz="2000" dirty="0" err="1" smtClean="0"/>
              <a:t>NetLogo</a:t>
            </a:r>
            <a:r>
              <a:rPr lang="en-US" sz="2000" dirty="0" smtClean="0"/>
              <a:t> implementation.</a:t>
            </a:r>
          </a:p>
          <a:p>
            <a:pPr marL="1828800" indent="-1828800" algn="just">
              <a:spcBef>
                <a:spcPts val="0"/>
              </a:spcBef>
              <a:spcAft>
                <a:spcPts val="2000"/>
              </a:spcAft>
              <a:buNone/>
            </a:pPr>
            <a:r>
              <a:rPr lang="en-US" sz="2000" dirty="0" smtClean="0"/>
              <a:t>March	Test model against empirical Twitter data. Create visualization of model, time permitting.</a:t>
            </a:r>
          </a:p>
          <a:p>
            <a:pPr marL="1828800" indent="-1828800" algn="just">
              <a:spcBef>
                <a:spcPts val="0"/>
              </a:spcBef>
              <a:spcAft>
                <a:spcPts val="2000"/>
              </a:spcAft>
              <a:buNone/>
            </a:pPr>
            <a:r>
              <a:rPr lang="en-US" sz="2000" dirty="0" smtClean="0"/>
              <a:t>April	Write final project report and prepare presentation.</a:t>
            </a:r>
          </a:p>
        </p:txBody>
      </p:sp>
      <p:sp>
        <p:nvSpPr>
          <p:cNvPr id="3" name="Title 2"/>
          <p:cNvSpPr>
            <a:spLocks noGrp="1"/>
          </p:cNvSpPr>
          <p:nvPr>
            <p:ph type="title"/>
          </p:nvPr>
        </p:nvSpPr>
        <p:spPr/>
        <p:txBody>
          <a:bodyPr>
            <a:normAutofit/>
          </a:bodyPr>
          <a:lstStyle/>
          <a:p>
            <a:pPr algn="ctr"/>
            <a:r>
              <a:rPr lang="en-US" sz="4000" dirty="0" smtClean="0"/>
              <a:t>Project Schedule and Milestones</a:t>
            </a:r>
            <a:endParaRPr lang="en-US" sz="4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spcBef>
                <a:spcPts val="0"/>
              </a:spcBef>
              <a:spcAft>
                <a:spcPts val="2000"/>
              </a:spcAft>
            </a:pPr>
            <a:r>
              <a:rPr lang="en-US" sz="2000" dirty="0" smtClean="0"/>
              <a:t>Simulation code.</a:t>
            </a:r>
          </a:p>
          <a:p>
            <a:pPr algn="just">
              <a:spcBef>
                <a:spcPts val="0"/>
              </a:spcBef>
              <a:spcAft>
                <a:spcPts val="2000"/>
              </a:spcAft>
            </a:pPr>
            <a:r>
              <a:rPr lang="en-US" sz="2000" dirty="0" smtClean="0"/>
              <a:t>Code for statistical analysis.</a:t>
            </a:r>
          </a:p>
          <a:p>
            <a:pPr algn="just">
              <a:spcBef>
                <a:spcPts val="0"/>
              </a:spcBef>
              <a:spcAft>
                <a:spcPts val="2000"/>
              </a:spcAft>
            </a:pPr>
            <a:r>
              <a:rPr lang="en-US" sz="2000" dirty="0" smtClean="0"/>
              <a:t>A graph with the following three curves based on data collected from numerous runs of the simulation: mean and both ends of a 90 percent confidence interval at each time step.</a:t>
            </a:r>
          </a:p>
          <a:p>
            <a:pPr algn="just">
              <a:spcBef>
                <a:spcPts val="0"/>
              </a:spcBef>
              <a:spcAft>
                <a:spcPts val="2000"/>
              </a:spcAft>
            </a:pPr>
            <a:r>
              <a:rPr lang="en-US" sz="2000" dirty="0" smtClean="0"/>
              <a:t>A detailed comparison of my code’s running time against that of the existing </a:t>
            </a:r>
            <a:r>
              <a:rPr lang="en-US" sz="2000" dirty="0" err="1" smtClean="0"/>
              <a:t>NetLogo</a:t>
            </a:r>
            <a:r>
              <a:rPr lang="en-US" sz="2000" dirty="0" smtClean="0"/>
              <a:t> implementation.</a:t>
            </a:r>
          </a:p>
          <a:p>
            <a:pPr algn="just">
              <a:spcBef>
                <a:spcPts val="0"/>
              </a:spcBef>
              <a:spcAft>
                <a:spcPts val="2000"/>
              </a:spcAft>
            </a:pPr>
            <a:r>
              <a:rPr lang="en-US" sz="2000" dirty="0" smtClean="0"/>
              <a:t>Side by side, the graphs of simulation results compared with the real-world observed Twitter data.</a:t>
            </a:r>
          </a:p>
        </p:txBody>
      </p:sp>
      <p:sp>
        <p:nvSpPr>
          <p:cNvPr id="3" name="Title 2"/>
          <p:cNvSpPr>
            <a:spLocks noGrp="1"/>
          </p:cNvSpPr>
          <p:nvPr>
            <p:ph type="title"/>
          </p:nvPr>
        </p:nvSpPr>
        <p:spPr/>
        <p:txBody>
          <a:bodyPr>
            <a:normAutofit/>
          </a:bodyPr>
          <a:lstStyle/>
          <a:p>
            <a:pPr algn="ctr"/>
            <a:r>
              <a:rPr lang="en-US" sz="4000" dirty="0" smtClean="0"/>
              <a:t>Deliverables</a:t>
            </a:r>
            <a:endParaRPr lang="en-US" sz="4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just">
              <a:spcBef>
                <a:spcPts val="0"/>
              </a:spcBef>
              <a:spcAft>
                <a:spcPts val="1400"/>
              </a:spcAft>
              <a:buNone/>
            </a:pPr>
            <a:r>
              <a:rPr lang="en-US" sz="1400" dirty="0" smtClean="0"/>
              <a:t>Bass, Frank (1969). “A new product growth model for consumer durables”. </a:t>
            </a:r>
            <a:r>
              <a:rPr lang="en-US" sz="1400" i="1" dirty="0" smtClean="0"/>
              <a:t>Management Science</a:t>
            </a:r>
            <a:r>
              <a:rPr lang="en-US" sz="1400" dirty="0" smtClean="0"/>
              <a:t> 15 (5): p. 215–227.</a:t>
            </a:r>
          </a:p>
          <a:p>
            <a:pPr marL="0" indent="0" algn="just">
              <a:spcBef>
                <a:spcPts val="0"/>
              </a:spcBef>
              <a:spcAft>
                <a:spcPts val="1400"/>
              </a:spcAft>
              <a:buNone/>
            </a:pPr>
            <a:r>
              <a:rPr lang="en-US" sz="1400" dirty="0" err="1" smtClean="0"/>
              <a:t>Chandrasekaran</a:t>
            </a:r>
            <a:r>
              <a:rPr lang="en-US" sz="1400" dirty="0" smtClean="0"/>
              <a:t>, </a:t>
            </a:r>
            <a:r>
              <a:rPr lang="en-US" sz="1400" dirty="0" err="1" smtClean="0"/>
              <a:t>Deepa</a:t>
            </a:r>
            <a:r>
              <a:rPr lang="en-US" sz="1400" dirty="0" smtClean="0"/>
              <a:t> and </a:t>
            </a:r>
            <a:r>
              <a:rPr lang="en-US" sz="1400" dirty="0" err="1" smtClean="0"/>
              <a:t>Tellis</a:t>
            </a:r>
            <a:r>
              <a:rPr lang="en-US" sz="1400" dirty="0" smtClean="0"/>
              <a:t>, Gerard J. (2007). “A Critical Review of Marketing Research on Diffusion of New Products”. </a:t>
            </a:r>
            <a:r>
              <a:rPr lang="en-US" sz="1400" i="1" dirty="0" smtClean="0"/>
              <a:t>Review of Marketing Research</a:t>
            </a:r>
            <a:r>
              <a:rPr lang="en-US" sz="1400" smtClean="0"/>
              <a:t>, p. 39-80</a:t>
            </a:r>
            <a:r>
              <a:rPr lang="en-US" sz="1400" dirty="0" smtClean="0"/>
              <a:t>; Marshall School of Business Working Paper No. MKT 01-08.</a:t>
            </a:r>
          </a:p>
          <a:p>
            <a:pPr marL="0" indent="0" algn="just">
              <a:spcBef>
                <a:spcPts val="0"/>
              </a:spcBef>
              <a:spcAft>
                <a:spcPts val="1400"/>
              </a:spcAft>
              <a:buNone/>
            </a:pPr>
            <a:r>
              <a:rPr lang="en-US" sz="1400" dirty="0" err="1" smtClean="0"/>
              <a:t>Dodds</a:t>
            </a:r>
            <a:r>
              <a:rPr lang="en-US" sz="1400" dirty="0" smtClean="0"/>
              <a:t>, P.S. and Watts, D.J. (2004). “Universal behavior in a generalized model of contagion”. </a:t>
            </a:r>
            <a:r>
              <a:rPr lang="en-US" sz="1400" i="1" dirty="0" smtClean="0"/>
              <a:t>Phys. Rev. </a:t>
            </a:r>
            <a:r>
              <a:rPr lang="en-US" sz="1400" i="1" dirty="0" err="1" smtClean="0"/>
              <a:t>Lett</a:t>
            </a:r>
            <a:r>
              <a:rPr lang="en-US" sz="1400" i="1" dirty="0" smtClean="0"/>
              <a:t>.</a:t>
            </a:r>
            <a:r>
              <a:rPr lang="en-US" sz="1400" dirty="0" smtClean="0"/>
              <a:t> 92, 218701.</a:t>
            </a:r>
          </a:p>
          <a:p>
            <a:pPr marL="0" indent="0" algn="just">
              <a:spcBef>
                <a:spcPts val="0"/>
              </a:spcBef>
              <a:spcAft>
                <a:spcPts val="1400"/>
              </a:spcAft>
              <a:buNone/>
            </a:pPr>
            <a:r>
              <a:rPr lang="en-US" sz="1400" dirty="0" err="1" smtClean="0"/>
              <a:t>Mahajan</a:t>
            </a:r>
            <a:r>
              <a:rPr lang="en-US" sz="1400" dirty="0" smtClean="0"/>
              <a:t>, Vijay; Muller, </a:t>
            </a:r>
            <a:r>
              <a:rPr lang="en-US" sz="1400" dirty="0" err="1" smtClean="0"/>
              <a:t>Eitan</a:t>
            </a:r>
            <a:r>
              <a:rPr lang="en-US" sz="1400" dirty="0" smtClean="0"/>
              <a:t> and Bass, Frank (1995). “Diffusion of new products: Empirical generalizations and managerial uses”. </a:t>
            </a:r>
            <a:r>
              <a:rPr lang="en-US" sz="1400" i="1" dirty="0" smtClean="0"/>
              <a:t>Marketing Science</a:t>
            </a:r>
            <a:r>
              <a:rPr lang="en-US" sz="1400" dirty="0" smtClean="0"/>
              <a:t> 14 (3): G79–G88.</a:t>
            </a:r>
          </a:p>
          <a:p>
            <a:pPr marL="0" indent="0" algn="just">
              <a:spcBef>
                <a:spcPts val="0"/>
              </a:spcBef>
              <a:spcAft>
                <a:spcPts val="1400"/>
              </a:spcAft>
              <a:buNone/>
            </a:pPr>
            <a:r>
              <a:rPr lang="en-US" sz="1400" dirty="0" smtClean="0"/>
              <a:t>Rand, William M. and Rust, Roland T. (2011). “Agent-Based Modeling in Marketing: Guidelines for Rigor (June 10, 2011)”. </a:t>
            </a:r>
            <a:r>
              <a:rPr lang="en-US" sz="1400" i="1" dirty="0" smtClean="0"/>
              <a:t>International Journal of Research in Marketing</a:t>
            </a:r>
            <a:r>
              <a:rPr lang="en-US" sz="1400" dirty="0" smtClean="0"/>
              <a:t>; Robert H. Smith School Research Paper No. RHS 06-132.</a:t>
            </a:r>
          </a:p>
        </p:txBody>
      </p:sp>
      <p:sp>
        <p:nvSpPr>
          <p:cNvPr id="3" name="Title 2"/>
          <p:cNvSpPr>
            <a:spLocks noGrp="1"/>
          </p:cNvSpPr>
          <p:nvPr>
            <p:ph type="title"/>
          </p:nvPr>
        </p:nvSpPr>
        <p:spPr/>
        <p:txBody>
          <a:bodyPr>
            <a:normAutofit/>
          </a:bodyPr>
          <a:lstStyle/>
          <a:p>
            <a:pPr algn="ctr"/>
            <a:r>
              <a:rPr lang="en-US" sz="4000" dirty="0" smtClean="0"/>
              <a:t>References</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a:t>
            </a:r>
            <a:r>
              <a:rPr lang="en-US" sz="2400" dirty="0" smtClean="0">
                <a:solidFill>
                  <a:schemeClr val="bg1"/>
                </a:solidFill>
              </a:rPr>
              <a:t> agent-based models keep track of individual agents and their relationships to one another.</a:t>
            </a:r>
            <a:endParaRPr lang="en-US" sz="2400" dirty="0">
              <a:solidFill>
                <a:schemeClr val="bg1"/>
              </a:solidFill>
            </a:endParaRPr>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a:t>
            </a:r>
            <a:r>
              <a:rPr lang="en-US" sz="2400" dirty="0" smtClean="0">
                <a:solidFill>
                  <a:schemeClr val="bg1"/>
                </a:solidFill>
              </a:rPr>
              <a:t> agent-based models keep track of individual agents and their relationships to one another.</a:t>
            </a:r>
            <a:endParaRPr lang="en-US" sz="2400" dirty="0">
              <a:solidFill>
                <a:schemeClr val="bg1"/>
              </a:solidFill>
            </a:endParaRPr>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spcBef>
                <a:spcPts val="0"/>
              </a:spcBef>
              <a:spcAft>
                <a:spcPts val="2400"/>
              </a:spcAft>
              <a:buNone/>
            </a:pPr>
            <a:r>
              <a:rPr lang="en-US" sz="2400" dirty="0" smtClean="0"/>
              <a:t>Unlike traditional differential-equation models that treat population as an aggregate, agent-based models keep track of individual agents and their relationships to one another.</a:t>
            </a:r>
            <a:endParaRPr lang="en-US" sz="2400" dirty="0"/>
          </a:p>
        </p:txBody>
      </p:sp>
      <p:sp>
        <p:nvSpPr>
          <p:cNvPr id="3" name="Title 2"/>
          <p:cNvSpPr>
            <a:spLocks noGrp="1"/>
          </p:cNvSpPr>
          <p:nvPr>
            <p:ph type="title"/>
          </p:nvPr>
        </p:nvSpPr>
        <p:spPr/>
        <p:txBody>
          <a:bodyPr>
            <a:normAutofit/>
          </a:bodyPr>
          <a:lstStyle/>
          <a:p>
            <a:pPr algn="ctr"/>
            <a:r>
              <a:rPr lang="en-US" sz="4000" dirty="0" smtClean="0"/>
              <a:t>Agent-Based Models</a:t>
            </a:r>
            <a:endParaRPr lang="en-US" sz="4000" dirty="0"/>
          </a:p>
        </p:txBody>
      </p:sp>
      <p:pic>
        <p:nvPicPr>
          <p:cNvPr id="17" name="Picture 16" descr="1.jpg"/>
          <p:cNvPicPr>
            <a:picLocks noChangeAspect="1"/>
          </p:cNvPicPr>
          <p:nvPr/>
        </p:nvPicPr>
        <p:blipFill>
          <a:blip r:embed="rId3" cstate="print"/>
          <a:stretch>
            <a:fillRect/>
          </a:stretch>
        </p:blipFill>
        <p:spPr>
          <a:xfrm>
            <a:off x="3810000" y="3200400"/>
            <a:ext cx="4419600" cy="2209800"/>
          </a:xfrm>
          <a:prstGeom prst="rect">
            <a:avLst/>
          </a:prstGeom>
        </p:spPr>
      </p:pic>
      <p:pic>
        <p:nvPicPr>
          <p:cNvPr id="18" name="Picture 17" descr="best-buy.jpg"/>
          <p:cNvPicPr>
            <a:picLocks noChangeAspect="1"/>
          </p:cNvPicPr>
          <p:nvPr/>
        </p:nvPicPr>
        <p:blipFill>
          <a:blip r:embed="rId4" cstate="print"/>
          <a:stretch>
            <a:fillRect/>
          </a:stretch>
        </p:blipFill>
        <p:spPr>
          <a:xfrm>
            <a:off x="838200" y="3352800"/>
            <a:ext cx="2381250" cy="191452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3221</TotalTime>
  <Words>2379</Words>
  <Application>Microsoft Office PowerPoint</Application>
  <PresentationFormat>On-screen Show (4:3)</PresentationFormat>
  <Paragraphs>324</Paragraphs>
  <Slides>54</Slides>
  <Notes>54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Concourse</vt:lpstr>
      <vt:lpstr>Equation</vt:lpstr>
      <vt:lpstr>An Agent-Based Model of  Information Diffusion</vt:lpstr>
      <vt:lpstr>Anthrax</vt:lpstr>
      <vt:lpstr>Anthrax</vt:lpstr>
      <vt:lpstr>Information Diffusion Models</vt:lpstr>
      <vt:lpstr>Traditional Models</vt:lpstr>
      <vt:lpstr>Agent-Based Models</vt:lpstr>
      <vt:lpstr>Agent-Based Models</vt:lpstr>
      <vt:lpstr>Agent-Based Models</vt:lpstr>
      <vt:lpstr>Agent-Based Models</vt:lpstr>
      <vt:lpstr>Agent-Based Models</vt:lpstr>
      <vt:lpstr>Agent-Based Models</vt:lpstr>
      <vt:lpstr>Agent-Based Models</vt:lpstr>
      <vt:lpstr>Agent-Based Models</vt:lpstr>
      <vt:lpstr>Agent-Based Models</vt:lpstr>
      <vt:lpstr>Agent-Based Models</vt:lpstr>
      <vt:lpstr>Agent-Based Models</vt:lpstr>
      <vt:lpstr>Approach</vt:lpstr>
      <vt:lpstr>Information Diffusion Simulation:  The Bass Model</vt:lpstr>
      <vt:lpstr>Information Diffusion Simulation:  The Bass Model</vt:lpstr>
      <vt:lpstr>Information Diffusion Simulation:  The Bass Model</vt:lpstr>
      <vt:lpstr>Bass Model Formulation</vt:lpstr>
      <vt:lpstr>An Agent-Based Bass Model</vt:lpstr>
      <vt:lpstr>The Network</vt:lpstr>
      <vt:lpstr>How Information Spreads through the Network</vt:lpstr>
      <vt:lpstr>How Information Spreads through the Network</vt:lpstr>
      <vt:lpstr>How Information Spreads through the Network</vt:lpstr>
      <vt:lpstr>How Information Spreads through the Network</vt:lpstr>
      <vt:lpstr>How Information Spreads through the Network</vt:lpstr>
      <vt:lpstr>How Information Spreads through the Network</vt:lpstr>
      <vt:lpstr>How Information Spreads through the Network</vt:lpstr>
      <vt:lpstr>How Information Spreads through the Network</vt:lpstr>
      <vt:lpstr>How Information Spreads through the Network</vt:lpstr>
      <vt:lpstr>How Information Spreads through the Network</vt:lpstr>
      <vt:lpstr>How Information Spreads through the Network</vt:lpstr>
      <vt:lpstr>Probability an Agent Becomes Aware</vt:lpstr>
      <vt:lpstr>Probability an Agent Becomes Aware</vt:lpstr>
      <vt:lpstr>Probability an Agent Becomes Aware</vt:lpstr>
      <vt:lpstr>Probability an Agent Becomes Aware</vt:lpstr>
      <vt:lpstr>Algorithm Summary</vt:lpstr>
      <vt:lpstr>Statistical Analysis of Results</vt:lpstr>
      <vt:lpstr>Implementation</vt:lpstr>
      <vt:lpstr>Databases</vt:lpstr>
      <vt:lpstr>Validation</vt:lpstr>
      <vt:lpstr>Commonly-Used Techniques to  Validate Agent-Based Models</vt:lpstr>
      <vt:lpstr>Commonly-Used Techniques to  Validate Agent-Based Models</vt:lpstr>
      <vt:lpstr>Commonly-Used Techniques to  Validate Agent-Based Models</vt:lpstr>
      <vt:lpstr>Validating the Agent-Based Bass Model with the Analytical Bass Model</vt:lpstr>
      <vt:lpstr>The Limit of the Agent-Based Bass Model  is the Analytical Bass Model</vt:lpstr>
      <vt:lpstr>The Limit of the Agent-Based Bass Model  is the Analytical Bass Model</vt:lpstr>
      <vt:lpstr>Testing</vt:lpstr>
      <vt:lpstr>Project Schedule and Milestones</vt:lpstr>
      <vt:lpstr>Project Schedule and Milestones</vt:lpstr>
      <vt:lpstr>Deliverables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Agent-Based Model of Information Diffusion </dc:title>
  <dc:creator>Waterdrinker</dc:creator>
  <cp:lastModifiedBy>Radu</cp:lastModifiedBy>
  <cp:revision>188</cp:revision>
  <dcterms:created xsi:type="dcterms:W3CDTF">2012-09-25T13:42:00Z</dcterms:created>
  <dcterms:modified xsi:type="dcterms:W3CDTF">2012-12-19T15:49:46Z</dcterms:modified>
</cp:coreProperties>
</file>